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25"/>
  </p:notesMasterIdLst>
  <p:handoutMasterIdLst>
    <p:handoutMasterId r:id="rId26"/>
  </p:handoutMasterIdLst>
  <p:sldIdLst>
    <p:sldId id="267" r:id="rId2"/>
    <p:sldId id="270" r:id="rId3"/>
    <p:sldId id="360" r:id="rId4"/>
    <p:sldId id="359" r:id="rId5"/>
    <p:sldId id="361" r:id="rId6"/>
    <p:sldId id="362" r:id="rId7"/>
    <p:sldId id="363" r:id="rId8"/>
    <p:sldId id="364" r:id="rId9"/>
    <p:sldId id="332" r:id="rId10"/>
    <p:sldId id="333" r:id="rId11"/>
    <p:sldId id="341" r:id="rId12"/>
    <p:sldId id="343" r:id="rId13"/>
    <p:sldId id="346" r:id="rId14"/>
    <p:sldId id="323" r:id="rId15"/>
    <p:sldId id="347" r:id="rId16"/>
    <p:sldId id="260" r:id="rId17"/>
    <p:sldId id="310" r:id="rId18"/>
    <p:sldId id="301" r:id="rId19"/>
    <p:sldId id="302" r:id="rId20"/>
    <p:sldId id="368" r:id="rId21"/>
    <p:sldId id="369" r:id="rId22"/>
    <p:sldId id="283" r:id="rId23"/>
    <p:sldId id="352" r:id="rId24"/>
  </p:sldIdLst>
  <p:sldSz cx="9144000" cy="6858000" type="screen4x3"/>
  <p:notesSz cx="6950075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1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FF00"/>
    <a:srgbClr val="000099"/>
    <a:srgbClr val="000066"/>
    <a:srgbClr val="003366"/>
    <a:srgbClr val="0000CC"/>
    <a:srgbClr val="CBCBCB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93" d="100"/>
          <a:sy n="93" d="100"/>
        </p:scale>
        <p:origin x="14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notesViewPr>
    <p:cSldViewPr>
      <p:cViewPr varScale="1">
        <p:scale>
          <a:sx n="43" d="100"/>
          <a:sy n="43" d="100"/>
        </p:scale>
        <p:origin x="-1316" y="-78"/>
      </p:cViewPr>
      <p:guideLst>
        <p:guide orient="horz" pos="2218"/>
        <p:guide pos="29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57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2313"/>
            <a:ext cx="3011699" cy="4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22313"/>
            <a:ext cx="3011699" cy="4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19138"/>
            <a:ext cx="4579938" cy="3433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7" y="4387734"/>
            <a:ext cx="5096722" cy="413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6" rIns="92812" bIns="46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3153"/>
            <a:ext cx="3011699" cy="4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53153"/>
            <a:ext cx="3011699" cy="4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02" tIns="0" rIns="19202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175CAB8B-39D6-45F1-A490-8B57FB9C1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14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5D553F-8D79-4B2A-A5F4-9B718B09B4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719138"/>
            <a:ext cx="4579937" cy="3433762"/>
          </a:xfrm>
          <a:ln cap="flat"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2171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9E942-4AC5-4431-BAA9-94C4B7FFC25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00088"/>
            <a:ext cx="4600575" cy="3449637"/>
          </a:xfrm>
          <a:ln cap="flat"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733"/>
            <a:ext cx="5096722" cy="4155038"/>
          </a:xfrm>
          <a:noFill/>
          <a:ln/>
        </p:spPr>
        <p:txBody>
          <a:bodyPr lIns="91438" tIns="45720" rIns="91438" bIns="45720"/>
          <a:lstStyle/>
          <a:p>
            <a:pPr defTabSz="96012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683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A3BF6-2542-4849-9B70-B0B07FD9953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00088"/>
            <a:ext cx="4600575" cy="3449637"/>
          </a:xfrm>
          <a:ln cap="flat"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733"/>
            <a:ext cx="5096722" cy="4155038"/>
          </a:xfrm>
          <a:noFill/>
          <a:ln/>
        </p:spPr>
        <p:txBody>
          <a:bodyPr lIns="91438" tIns="45720" rIns="91438" bIns="45720"/>
          <a:lstStyle/>
          <a:p>
            <a:pPr defTabSz="96012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446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C1C1C-E653-42FD-9B70-05829BAAD71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4750" y="700088"/>
            <a:ext cx="4600575" cy="3449637"/>
          </a:xfrm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733"/>
            <a:ext cx="5096722" cy="4155038"/>
          </a:xfrm>
          <a:noFill/>
          <a:ln/>
        </p:spPr>
        <p:txBody>
          <a:bodyPr lIns="91438" tIns="45720" rIns="91438" bIns="45720"/>
          <a:lstStyle/>
          <a:p>
            <a:pPr defTabSz="96012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312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window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091" y="605118"/>
            <a:ext cx="7039841" cy="264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740" y="1696291"/>
            <a:ext cx="5808806" cy="4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989" y="6412567"/>
            <a:ext cx="2538556" cy="236748"/>
          </a:xfrm>
          <a:prstGeom prst="rect">
            <a:avLst/>
          </a:prstGeom>
          <a:noFill/>
        </p:spPr>
        <p:txBody>
          <a:bodyPr wrap="square" lIns="82058" tIns="41029" rIns="82058" bIns="41029">
            <a:spAutoFit/>
          </a:bodyPr>
          <a:lstStyle/>
          <a:p>
            <a:pPr>
              <a:defRPr/>
            </a:pPr>
            <a:r>
              <a:rPr lang="en-US" sz="500" dirty="0"/>
              <a:t>Baker Tilly refers to Baker Tilly Virchow Krause, </a:t>
            </a:r>
            <a:r>
              <a:rPr lang="en-US" sz="500" dirty="0" smtClean="0"/>
              <a:t>LLP,</a:t>
            </a:r>
            <a:r>
              <a:rPr lang="en-US" sz="500" dirty="0"/>
              <a:t/>
            </a:r>
            <a:br>
              <a:rPr lang="en-US" sz="500" dirty="0"/>
            </a:br>
            <a:r>
              <a:rPr lang="en-US" sz="500" dirty="0"/>
              <a:t>an independently owned and managed member of Baker Tilly </a:t>
            </a:r>
            <a:r>
              <a:rPr lang="en-US" sz="500" dirty="0" smtClean="0"/>
              <a:t>International.</a:t>
            </a:r>
            <a:endParaRPr lang="en-US" sz="500" dirty="0"/>
          </a:p>
        </p:txBody>
      </p:sp>
      <p:pic>
        <p:nvPicPr>
          <p:cNvPr id="6" name="Picture 9" descr="BTI_c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682" y="5623953"/>
            <a:ext cx="1506682" cy="43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BT_tag_c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7273" y="5566523"/>
            <a:ext cx="1801091" cy="69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496992" y="6493809"/>
            <a:ext cx="1300645" cy="159803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pPr algn="r">
              <a:defRPr/>
            </a:pPr>
            <a:r>
              <a:rPr lang="en-US" sz="500" dirty="0">
                <a:latin typeface="+mn-lt"/>
                <a:cs typeface="Times New Roman"/>
              </a:rPr>
              <a:t>© </a:t>
            </a:r>
            <a:r>
              <a:rPr lang="en-US" sz="500" dirty="0" smtClean="0">
                <a:latin typeface="+mn-lt"/>
                <a:cs typeface="Times New Roman"/>
              </a:rPr>
              <a:t>2010 </a:t>
            </a:r>
            <a:r>
              <a:rPr lang="en-US" sz="500" dirty="0" smtClean="0">
                <a:latin typeface="+mn-lt"/>
              </a:rPr>
              <a:t>Baker </a:t>
            </a:r>
            <a:r>
              <a:rPr lang="en-US" sz="500" dirty="0"/>
              <a:t>Tilly Virchow Krause, LLP</a:t>
            </a:r>
          </a:p>
        </p:txBody>
      </p:sp>
      <p:pic>
        <p:nvPicPr>
          <p:cNvPr id="10" name="Picture 11" descr="30_icon_opportunity2_4c_proposal_FINA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27489" y="1912004"/>
            <a:ext cx="3319318" cy="95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3"/>
          <p:cNvSpPr>
            <a:spLocks noGrp="1"/>
          </p:cNvSpPr>
          <p:nvPr>
            <p:ph type="ctrTitle"/>
          </p:nvPr>
        </p:nvSpPr>
        <p:spPr>
          <a:xfrm>
            <a:off x="1662545" y="927847"/>
            <a:ext cx="5888182" cy="605118"/>
          </a:xfrm>
        </p:spPr>
        <p:txBody>
          <a:bodyPr anchor="b" anchorCtr="0"/>
          <a:lstStyle>
            <a:lvl1pPr marL="0" marR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315200" cy="1500187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DBC4-2FCF-46CC-80FC-63786AB7CC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window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091" y="605118"/>
            <a:ext cx="7039841" cy="264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740" y="1696291"/>
            <a:ext cx="5808806" cy="4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989" y="6412567"/>
            <a:ext cx="2538556" cy="243728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500" dirty="0"/>
              <a:t>Baker Tilly refers to Baker Tilly Virchow Krause, LLP,</a:t>
            </a:r>
            <a:br>
              <a:rPr lang="en-US" sz="500" dirty="0"/>
            </a:br>
            <a:r>
              <a:rPr lang="en-US" sz="500" dirty="0"/>
              <a:t>an independently owned and managed member of Baker Tilly International.</a:t>
            </a:r>
          </a:p>
        </p:txBody>
      </p:sp>
      <p:pic>
        <p:nvPicPr>
          <p:cNvPr id="6" name="Picture 9" descr="BTI_c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682" y="5623953"/>
            <a:ext cx="1506682" cy="43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BT_tag_c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7273" y="5566523"/>
            <a:ext cx="1801091" cy="69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496992" y="6493809"/>
            <a:ext cx="1300645" cy="159803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pPr algn="r">
              <a:defRPr/>
            </a:pPr>
            <a:r>
              <a:rPr lang="en-US" sz="500" dirty="0">
                <a:latin typeface="+mn-lt"/>
                <a:cs typeface="Times New Roman"/>
              </a:rPr>
              <a:t>© </a:t>
            </a:r>
            <a:r>
              <a:rPr lang="en-US" sz="500" dirty="0" smtClean="0">
                <a:latin typeface="+mn-lt"/>
                <a:cs typeface="Times New Roman"/>
              </a:rPr>
              <a:t>2010 </a:t>
            </a:r>
            <a:r>
              <a:rPr lang="en-US" sz="500" dirty="0" smtClean="0">
                <a:latin typeface="+mn-lt"/>
              </a:rPr>
              <a:t>Baker </a:t>
            </a:r>
            <a:r>
              <a:rPr lang="en-US" sz="500" dirty="0">
                <a:latin typeface="+mn-lt"/>
              </a:rPr>
              <a:t>Tilly Virchow Krause, LLP</a:t>
            </a:r>
          </a:p>
        </p:txBody>
      </p:sp>
      <p:pic>
        <p:nvPicPr>
          <p:cNvPr id="10" name="Picture 11" descr="30_icon_opportunity2_4c_proposal_FINA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27489" y="1912004"/>
            <a:ext cx="3319318" cy="95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3"/>
          <p:cNvSpPr>
            <a:spLocks noGrp="1"/>
          </p:cNvSpPr>
          <p:nvPr>
            <p:ph type="ctrTitle"/>
          </p:nvPr>
        </p:nvSpPr>
        <p:spPr>
          <a:xfrm>
            <a:off x="1662545" y="927847"/>
            <a:ext cx="5888182" cy="605118"/>
          </a:xfrm>
        </p:spPr>
        <p:txBody>
          <a:bodyPr anchor="b"/>
          <a:lstStyle>
            <a:lvl1pPr marL="0" marR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315200" cy="1500187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DBC4-2FCF-46CC-80FC-63786AB7CC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window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091" y="605118"/>
            <a:ext cx="7039841" cy="264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5740" y="1696291"/>
            <a:ext cx="5808806" cy="4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7989" y="6412567"/>
            <a:ext cx="2538556" cy="243728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/>
          <a:p>
            <a:pPr>
              <a:defRPr/>
            </a:pPr>
            <a:r>
              <a:rPr lang="en-US" sz="500" dirty="0"/>
              <a:t>Baker Tilly refers to Baker Tilly Virchow Krause, LLP,</a:t>
            </a:r>
            <a:br>
              <a:rPr lang="en-US" sz="500" dirty="0"/>
            </a:br>
            <a:r>
              <a:rPr lang="en-US" sz="500" dirty="0"/>
              <a:t>an independently owned and managed member of Baker Tilly International.</a:t>
            </a:r>
          </a:p>
        </p:txBody>
      </p:sp>
      <p:pic>
        <p:nvPicPr>
          <p:cNvPr id="6" name="Picture 9" descr="BTI_c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682" y="5623953"/>
            <a:ext cx="1506682" cy="437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BT_tag_c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7273" y="5566523"/>
            <a:ext cx="1801091" cy="69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496992" y="6493809"/>
            <a:ext cx="1300645" cy="159803"/>
          </a:xfrm>
          <a:prstGeom prst="rect">
            <a:avLst/>
          </a:prstGeom>
        </p:spPr>
        <p:txBody>
          <a:bodyPr wrap="none" lIns="82058" tIns="41029" rIns="82058" bIns="41029">
            <a:spAutoFit/>
          </a:bodyPr>
          <a:lstStyle/>
          <a:p>
            <a:pPr algn="r">
              <a:defRPr/>
            </a:pPr>
            <a:r>
              <a:rPr lang="en-US" sz="500" dirty="0">
                <a:latin typeface="+mn-lt"/>
                <a:cs typeface="Times New Roman"/>
              </a:rPr>
              <a:t>© </a:t>
            </a:r>
            <a:r>
              <a:rPr lang="en-US" sz="500" dirty="0" smtClean="0">
                <a:latin typeface="+mn-lt"/>
                <a:cs typeface="Times New Roman"/>
              </a:rPr>
              <a:t>2010 </a:t>
            </a:r>
            <a:r>
              <a:rPr lang="en-US" sz="500" dirty="0" smtClean="0">
                <a:latin typeface="+mn-lt"/>
              </a:rPr>
              <a:t>Baker </a:t>
            </a:r>
            <a:r>
              <a:rPr lang="en-US" sz="500" dirty="0">
                <a:latin typeface="+mn-lt"/>
              </a:rPr>
              <a:t>Tilly Virchow Krause, LLP</a:t>
            </a:r>
          </a:p>
        </p:txBody>
      </p:sp>
      <p:pic>
        <p:nvPicPr>
          <p:cNvPr id="10" name="Picture 11" descr="30_icon_opportunity2_4c_proposal_FINA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27489" y="1912004"/>
            <a:ext cx="3319318" cy="95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3"/>
          <p:cNvSpPr>
            <a:spLocks noGrp="1"/>
          </p:cNvSpPr>
          <p:nvPr>
            <p:ph type="ctrTitle"/>
          </p:nvPr>
        </p:nvSpPr>
        <p:spPr>
          <a:xfrm>
            <a:off x="1662545" y="927847"/>
            <a:ext cx="5888182" cy="605118"/>
          </a:xfrm>
        </p:spPr>
        <p:txBody>
          <a:bodyPr anchor="b"/>
          <a:lstStyle>
            <a:lvl1pPr marL="0" marR="0" indent="0" algn="l" defTabSz="91460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906713"/>
            <a:ext cx="7315200" cy="1500187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146" indent="0">
              <a:buNone/>
              <a:defRPr sz="1800"/>
            </a:lvl2pPr>
            <a:lvl3pPr marL="914293" indent="0">
              <a:buNone/>
              <a:defRPr sz="1600"/>
            </a:lvl3pPr>
            <a:lvl4pPr marL="1371440" indent="0">
              <a:buNone/>
              <a:defRPr sz="1400"/>
            </a:lvl4pPr>
            <a:lvl5pPr marL="1828586" indent="0">
              <a:buNone/>
              <a:defRPr sz="1400"/>
            </a:lvl5pPr>
            <a:lvl6pPr marL="2285733" indent="0">
              <a:buNone/>
              <a:defRPr sz="1400"/>
            </a:lvl6pPr>
            <a:lvl7pPr marL="2742879" indent="0">
              <a:buNone/>
              <a:defRPr sz="1400"/>
            </a:lvl7pPr>
            <a:lvl8pPr marL="3200026" indent="0">
              <a:buNone/>
              <a:defRPr sz="1400"/>
            </a:lvl8pPr>
            <a:lvl9pPr marL="36571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682" y="6472798"/>
            <a:ext cx="331932" cy="20170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DBC4-2FCF-46CC-80FC-63786AB7CC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44196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" y="0"/>
            <a:ext cx="9142413" cy="1295400"/>
          </a:xfrm>
          <a:prstGeom prst="rect">
            <a:avLst/>
          </a:prstGeom>
          <a:solidFill>
            <a:srgbClr val="00245D"/>
          </a:solidFill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43BDC-0F08-43A8-A413-5078996BA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34545" y="6112809"/>
            <a:ext cx="2563091" cy="313692"/>
          </a:xfrm>
          <a:prstGeom prst="rect">
            <a:avLst/>
          </a:prstGeom>
          <a:noFill/>
        </p:spPr>
        <p:txBody>
          <a:bodyPr lIns="82058" tIns="41029" rIns="82058" bIns="41029">
            <a:spAutoFit/>
          </a:bodyPr>
          <a:lstStyle/>
          <a:p>
            <a:pPr algn="r">
              <a:defRPr/>
            </a:pPr>
            <a:r>
              <a:rPr lang="en-US" sz="500" dirty="0"/>
              <a:t>Baker Tilly refers to Baker Tilly Virchow Krause, </a:t>
            </a:r>
            <a:r>
              <a:rPr lang="en-US" sz="500" dirty="0" smtClean="0"/>
              <a:t>LLP,</a:t>
            </a:r>
            <a:r>
              <a:rPr lang="en-US" sz="500" dirty="0"/>
              <a:t/>
            </a:r>
            <a:br>
              <a:rPr lang="en-US" sz="500" dirty="0"/>
            </a:br>
            <a:r>
              <a:rPr lang="en-US" sz="500" dirty="0"/>
              <a:t>an independently owned and managed member of Baker Tilly International</a:t>
            </a:r>
          </a:p>
          <a:p>
            <a:pPr algn="r">
              <a:defRPr/>
            </a:pPr>
            <a:r>
              <a:rPr lang="en-US" sz="500" dirty="0">
                <a:latin typeface="+mn-lt"/>
                <a:cs typeface="Times New Roman"/>
              </a:rPr>
              <a:t>© </a:t>
            </a:r>
            <a:r>
              <a:rPr lang="en-US" sz="500" dirty="0" smtClean="0">
                <a:latin typeface="+mn-lt"/>
                <a:cs typeface="Times New Roman"/>
              </a:rPr>
              <a:t>2010 </a:t>
            </a:r>
            <a:r>
              <a:rPr lang="en-US" sz="500" dirty="0" smtClean="0">
                <a:latin typeface="+mn-lt"/>
              </a:rPr>
              <a:t>Baker </a:t>
            </a:r>
            <a:r>
              <a:rPr lang="en-US" sz="500" dirty="0"/>
              <a:t>Tilly Virchow Krause, LLP</a:t>
            </a:r>
          </a:p>
        </p:txBody>
      </p:sp>
      <p:pic>
        <p:nvPicPr>
          <p:cNvPr id="5" name="Picture 6" descr="BTI_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989" y="5936317"/>
            <a:ext cx="1524000" cy="441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5"/>
            <a:ext cx="7315200" cy="1470025"/>
          </a:xfrm>
        </p:spPr>
        <p:txBody>
          <a:bodyPr/>
          <a:lstStyle>
            <a:lvl1pPr algn="ctr">
              <a:defRPr sz="2900" b="0">
                <a:solidFill>
                  <a:srgbClr val="00213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00200"/>
          </a:xfrm>
        </p:spPr>
        <p:txBody>
          <a:bodyPr/>
          <a:lstStyle>
            <a:lvl1pPr marL="0" indent="0" algn="ctr">
              <a:buNone/>
              <a:defRPr baseline="0">
                <a:solidFill>
                  <a:srgbClr val="63B1E5"/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1FFD2-2D4F-4552-9CAF-E1E004CAE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713"/>
            <a:ext cx="7771534" cy="1362916"/>
          </a:xfrm>
        </p:spPr>
        <p:txBody>
          <a:bodyPr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526"/>
            <a:ext cx="7771534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10291" indent="0">
              <a:buNone/>
              <a:defRPr sz="1600"/>
            </a:lvl2pPr>
            <a:lvl3pPr marL="820583" indent="0">
              <a:buNone/>
              <a:defRPr sz="1400"/>
            </a:lvl3pPr>
            <a:lvl4pPr marL="1230874" indent="0">
              <a:buNone/>
              <a:defRPr sz="1300"/>
            </a:lvl4pPr>
            <a:lvl5pPr marL="1641165" indent="0">
              <a:buNone/>
              <a:defRPr sz="1300"/>
            </a:lvl5pPr>
            <a:lvl6pPr marL="2051456" indent="0">
              <a:buNone/>
              <a:defRPr sz="1300"/>
            </a:lvl6pPr>
            <a:lvl7pPr marL="2461748" indent="0">
              <a:buNone/>
              <a:defRPr sz="1300"/>
            </a:lvl7pPr>
            <a:lvl8pPr marL="2872039" indent="0">
              <a:buNone/>
              <a:defRPr sz="1300"/>
            </a:lvl8pPr>
            <a:lvl9pPr marL="328233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F50C0-B115-417C-B73E-9D83F26952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7648" y="2015659"/>
            <a:ext cx="3404465" cy="3887040"/>
          </a:xfrm>
        </p:spPr>
        <p:txBody>
          <a:bodyPr/>
          <a:lstStyle>
            <a:lvl1pPr marL="0" indent="0"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0660" y="2015659"/>
            <a:ext cx="3404466" cy="3887040"/>
          </a:xfrm>
        </p:spPr>
        <p:txBody>
          <a:bodyPr/>
          <a:lstStyle>
            <a:lvl1pPr marL="0" indent="0"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B04B1-E21E-48EF-A75E-96B8641FC1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363071"/>
            <a:ext cx="4918364" cy="46504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2218765"/>
            <a:ext cx="4039465" cy="640136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10291" indent="0">
              <a:buNone/>
              <a:defRPr sz="1800" b="1"/>
            </a:lvl2pPr>
            <a:lvl3pPr marL="820583" indent="0">
              <a:buNone/>
              <a:defRPr sz="1600" b="1"/>
            </a:lvl3pPr>
            <a:lvl4pPr marL="1230874" indent="0">
              <a:buNone/>
              <a:defRPr sz="1400" b="1"/>
            </a:lvl4pPr>
            <a:lvl5pPr marL="1641165" indent="0">
              <a:buNone/>
              <a:defRPr sz="1400" b="1"/>
            </a:lvl5pPr>
            <a:lvl6pPr marL="2051456" indent="0">
              <a:buNone/>
              <a:defRPr sz="1400" b="1"/>
            </a:lvl6pPr>
            <a:lvl7pPr marL="2461748" indent="0">
              <a:buNone/>
              <a:defRPr sz="1400" b="1"/>
            </a:lvl7pPr>
            <a:lvl8pPr marL="2872039" indent="0">
              <a:buNone/>
              <a:defRPr sz="1400" b="1"/>
            </a:lvl8pPr>
            <a:lvl9pPr marL="328233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958354"/>
            <a:ext cx="4039465" cy="3168463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3" y="2218765"/>
            <a:ext cx="4040909" cy="640136"/>
          </a:xfrm>
        </p:spPr>
        <p:txBody>
          <a:bodyPr anchor="b"/>
          <a:lstStyle>
            <a:lvl1pPr marL="0" indent="0">
              <a:buNone/>
              <a:defRPr sz="2200" b="0"/>
            </a:lvl1pPr>
            <a:lvl2pPr marL="410291" indent="0">
              <a:buNone/>
              <a:defRPr sz="1800" b="1"/>
            </a:lvl2pPr>
            <a:lvl3pPr marL="820583" indent="0">
              <a:buNone/>
              <a:defRPr sz="1600" b="1"/>
            </a:lvl3pPr>
            <a:lvl4pPr marL="1230874" indent="0">
              <a:buNone/>
              <a:defRPr sz="1400" b="1"/>
            </a:lvl4pPr>
            <a:lvl5pPr marL="1641165" indent="0">
              <a:buNone/>
              <a:defRPr sz="1400" b="1"/>
            </a:lvl5pPr>
            <a:lvl6pPr marL="2051456" indent="0">
              <a:buNone/>
              <a:defRPr sz="1400" b="1"/>
            </a:lvl6pPr>
            <a:lvl7pPr marL="2461748" indent="0">
              <a:buNone/>
              <a:defRPr sz="1400" b="1"/>
            </a:lvl7pPr>
            <a:lvl8pPr marL="2872039" indent="0">
              <a:buNone/>
              <a:defRPr sz="1400" b="1"/>
            </a:lvl8pPr>
            <a:lvl9pPr marL="328233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3" y="2958354"/>
            <a:ext cx="4040909" cy="3168463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4A500-9AD1-4130-89D8-6DD075D9058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044E-6159-4F7D-8710-71F15A0E91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4008-C38D-4847-BD0E-62D5AFD9CA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2" y="5390029"/>
            <a:ext cx="5486977" cy="1905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2" y="1949824"/>
            <a:ext cx="5486977" cy="3429000"/>
          </a:xfrm>
        </p:spPr>
        <p:txBody>
          <a:bodyPr/>
          <a:lstStyle>
            <a:lvl1pPr marL="0" indent="0">
              <a:buNone/>
              <a:defRPr sz="2900"/>
            </a:lvl1pPr>
            <a:lvl2pPr marL="410291" indent="0">
              <a:buNone/>
              <a:defRPr sz="2500"/>
            </a:lvl2pPr>
            <a:lvl3pPr marL="820583" indent="0">
              <a:buNone/>
              <a:defRPr sz="2200"/>
            </a:lvl3pPr>
            <a:lvl4pPr marL="1230874" indent="0">
              <a:buNone/>
              <a:defRPr sz="1800"/>
            </a:lvl4pPr>
            <a:lvl5pPr marL="1641165" indent="0">
              <a:buNone/>
              <a:defRPr sz="1800"/>
            </a:lvl5pPr>
            <a:lvl6pPr marL="2051456" indent="0">
              <a:buNone/>
              <a:defRPr sz="1800"/>
            </a:lvl6pPr>
            <a:lvl7pPr marL="2461748" indent="0">
              <a:buNone/>
              <a:defRPr sz="1800"/>
            </a:lvl7pPr>
            <a:lvl8pPr marL="2872039" indent="0">
              <a:buNone/>
              <a:defRPr sz="1800"/>
            </a:lvl8pPr>
            <a:lvl9pPr marL="3282330" indent="0">
              <a:buNone/>
              <a:defRPr sz="18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2" y="5580530"/>
            <a:ext cx="5486977" cy="591110"/>
          </a:xfrm>
        </p:spPr>
        <p:txBody>
          <a:bodyPr/>
          <a:lstStyle>
            <a:lvl1pPr marL="0" indent="0">
              <a:buNone/>
              <a:defRPr sz="1300"/>
            </a:lvl1pPr>
            <a:lvl2pPr marL="410291" indent="0">
              <a:buNone/>
              <a:defRPr sz="1100"/>
            </a:lvl2pPr>
            <a:lvl3pPr marL="820583" indent="0">
              <a:buNone/>
              <a:defRPr sz="900"/>
            </a:lvl3pPr>
            <a:lvl4pPr marL="1230874" indent="0">
              <a:buNone/>
              <a:defRPr sz="800"/>
            </a:lvl4pPr>
            <a:lvl5pPr marL="1641165" indent="0">
              <a:buNone/>
              <a:defRPr sz="800"/>
            </a:lvl5pPr>
            <a:lvl6pPr marL="2051456" indent="0">
              <a:buNone/>
              <a:defRPr sz="800"/>
            </a:lvl6pPr>
            <a:lvl7pPr marL="2461748" indent="0">
              <a:buNone/>
              <a:defRPr sz="800"/>
            </a:lvl7pPr>
            <a:lvl8pPr marL="2872039" indent="0">
              <a:buNone/>
              <a:defRPr sz="800"/>
            </a:lvl8pPr>
            <a:lvl9pPr marL="328233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13DB7-C45C-4D7C-BE6E-4791A3D1B8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owerpointtemplateepsversion.png"/>
          <p:cNvPicPr>
            <a:picLocks noChangeAspect="1"/>
          </p:cNvPicPr>
          <p:nvPr/>
        </p:nvPicPr>
        <p:blipFill>
          <a:blip r:embed="rId18" cstate="print"/>
          <a:srcRect l="1109" t="32965" r="1216"/>
          <a:stretch>
            <a:fillRect/>
          </a:stretch>
        </p:blipFill>
        <p:spPr bwMode="auto">
          <a:xfrm>
            <a:off x="183285" y="134471"/>
            <a:ext cx="8752897" cy="654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7818" y="362791"/>
            <a:ext cx="4986194" cy="4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7649" y="2015659"/>
            <a:ext cx="6947477" cy="3887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8682" y="6472798"/>
            <a:ext cx="331932" cy="20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636D34E-517D-469C-AD2C-FC68503BB20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608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914608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Arial" charset="0"/>
          <a:cs typeface="Arial" charset="0"/>
        </a:defRPr>
      </a:lvl2pPr>
      <a:lvl3pPr algn="l" defTabSz="914608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Arial" charset="0"/>
          <a:cs typeface="Arial" charset="0"/>
        </a:defRPr>
      </a:lvl3pPr>
      <a:lvl4pPr algn="l" defTabSz="914608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Arial" charset="0"/>
          <a:cs typeface="Arial" charset="0"/>
        </a:defRPr>
      </a:lvl4pPr>
      <a:lvl5pPr algn="l" defTabSz="914608" rtl="0" eaLnBrk="1" fontAlgn="base" hangingPunct="1">
        <a:spcBef>
          <a:spcPct val="0"/>
        </a:spcBef>
        <a:spcAft>
          <a:spcPct val="0"/>
        </a:spcAft>
        <a:defRPr sz="1800" b="1">
          <a:solidFill>
            <a:schemeClr val="bg1"/>
          </a:solidFill>
          <a:latin typeface="Arial" charset="0"/>
          <a:cs typeface="Arial" charset="0"/>
        </a:defRPr>
      </a:lvl5pPr>
      <a:lvl6pPr marL="410291" algn="l" defTabSz="914608" rtl="0" eaLnBrk="1" fontAlgn="base" hangingPunct="1">
        <a:spcBef>
          <a:spcPct val="0"/>
        </a:spcBef>
        <a:spcAft>
          <a:spcPct val="0"/>
        </a:spcAft>
        <a:defRPr sz="1800">
          <a:solidFill>
            <a:schemeClr val="bg1"/>
          </a:solidFill>
          <a:latin typeface="Arial" charset="0"/>
          <a:cs typeface="Arial" charset="0"/>
        </a:defRPr>
      </a:lvl6pPr>
      <a:lvl7pPr marL="820583" algn="l" defTabSz="914608" rtl="0" eaLnBrk="1" fontAlgn="base" hangingPunct="1">
        <a:spcBef>
          <a:spcPct val="0"/>
        </a:spcBef>
        <a:spcAft>
          <a:spcPct val="0"/>
        </a:spcAft>
        <a:defRPr sz="1800">
          <a:solidFill>
            <a:schemeClr val="bg1"/>
          </a:solidFill>
          <a:latin typeface="Arial" charset="0"/>
          <a:cs typeface="Arial" charset="0"/>
        </a:defRPr>
      </a:lvl7pPr>
      <a:lvl8pPr marL="1230874" algn="l" defTabSz="914608" rtl="0" eaLnBrk="1" fontAlgn="base" hangingPunct="1">
        <a:spcBef>
          <a:spcPct val="0"/>
        </a:spcBef>
        <a:spcAft>
          <a:spcPct val="0"/>
        </a:spcAft>
        <a:defRPr sz="1800">
          <a:solidFill>
            <a:schemeClr val="bg1"/>
          </a:solidFill>
          <a:latin typeface="Arial" charset="0"/>
          <a:cs typeface="Arial" charset="0"/>
        </a:defRPr>
      </a:lvl8pPr>
      <a:lvl9pPr marL="1641165" algn="l" defTabSz="914608" rtl="0" eaLnBrk="1" fontAlgn="base" hangingPunct="1">
        <a:spcBef>
          <a:spcPct val="0"/>
        </a:spcBef>
        <a:spcAft>
          <a:spcPct val="0"/>
        </a:spcAft>
        <a:defRPr sz="18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algn="l" defTabSz="914608" rtl="0" eaLnBrk="1" fontAlgn="base" hangingPunct="1">
        <a:spcBef>
          <a:spcPts val="538"/>
        </a:spcBef>
        <a:spcAft>
          <a:spcPct val="0"/>
        </a:spcAft>
        <a:defRPr sz="2500">
          <a:solidFill>
            <a:srgbClr val="002138"/>
          </a:solidFill>
          <a:latin typeface="+mn-lt"/>
          <a:ea typeface="+mn-ea"/>
          <a:cs typeface="+mn-cs"/>
        </a:defRPr>
      </a:lvl1pPr>
      <a:lvl2pPr marL="0" indent="0" algn="l" defTabSz="914608" rtl="0" eaLnBrk="1" fontAlgn="base" hangingPunct="1">
        <a:spcBef>
          <a:spcPts val="538"/>
        </a:spcBef>
        <a:spcAft>
          <a:spcPct val="0"/>
        </a:spcAft>
        <a:defRPr sz="1800">
          <a:solidFill>
            <a:srgbClr val="63B1E5"/>
          </a:solidFill>
          <a:latin typeface="+mn-lt"/>
          <a:cs typeface="+mn-cs"/>
        </a:defRPr>
      </a:lvl2pPr>
      <a:lvl3pPr marL="209420" indent="-209420" algn="l" defTabSz="914608" rtl="0" eaLnBrk="1" fontAlgn="base" hangingPunct="1">
        <a:spcBef>
          <a:spcPts val="538"/>
        </a:spcBef>
        <a:spcAft>
          <a:spcPct val="0"/>
        </a:spcAft>
        <a:buClr>
          <a:srgbClr val="63B1E5"/>
        </a:buClr>
        <a:buSzPct val="120000"/>
        <a:buFont typeface="Arial" charset="0"/>
        <a:buChar char="&gt;"/>
        <a:defRPr>
          <a:solidFill>
            <a:schemeClr val="tx1"/>
          </a:solidFill>
          <a:latin typeface="+mn-lt"/>
          <a:cs typeface="+mn-cs"/>
        </a:defRPr>
      </a:lvl3pPr>
      <a:lvl4pPr marL="410291" indent="-199447" algn="l" defTabSz="914608" rtl="0" eaLnBrk="1" fontAlgn="base" hangingPunct="1">
        <a:spcBef>
          <a:spcPts val="538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4pPr>
      <a:lvl5pPr marL="621135" indent="-210844" algn="l" defTabSz="914608" rtl="0" eaLnBrk="1" fontAlgn="base" hangingPunct="1">
        <a:spcBef>
          <a:spcPts val="538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1695301" indent="-205146" algn="l" defTabSz="914608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105592" indent="-205146" algn="l" defTabSz="914608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2515883" indent="-205146" algn="l" defTabSz="914608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2926175" indent="-205146" algn="l" defTabSz="914608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91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583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874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1165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1456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748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2039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2330" algn="l" defTabSz="8205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7818" y="228601"/>
            <a:ext cx="4440382" cy="1219200"/>
          </a:xfrm>
          <a:noFill/>
        </p:spPr>
        <p:txBody>
          <a:bodyPr lIns="92075" tIns="46038" rIns="92075" bIns="46038"/>
          <a:lstStyle/>
          <a:p>
            <a:pPr algn="ctr" eaLnBrk="1" hangingPunct="1"/>
            <a:r>
              <a:rPr sz="3600" dirty="0" smtClean="0"/>
              <a:t>Jersey Shore Area</a:t>
            </a:r>
            <a:br>
              <a:rPr sz="3600" dirty="0" smtClean="0"/>
            </a:br>
            <a:r>
              <a:rPr sz="3600" dirty="0" smtClean="0"/>
              <a:t>School District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3401" y="2015659"/>
            <a:ext cx="4572000" cy="3887040"/>
          </a:xfrm>
        </p:spPr>
        <p:txBody>
          <a:bodyPr lIns="92075" tIns="46038" rIns="92075" bIns="46038" anchor="ctr"/>
          <a:lstStyle/>
          <a:p>
            <a:pPr algn="ctr" eaLnBrk="1" hangingPunct="1"/>
            <a:r>
              <a:rPr lang="en-US" sz="3600" dirty="0" smtClean="0">
                <a:solidFill>
                  <a:schemeClr val="folHlink"/>
                </a:solidFill>
              </a:rPr>
              <a:t>A Presentation of 2017 Audit Results to the Board of Directors</a:t>
            </a:r>
          </a:p>
        </p:txBody>
      </p:sp>
      <p:pic>
        <p:nvPicPr>
          <p:cNvPr id="16388" name="Picture 7" descr="banner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819400"/>
            <a:ext cx="1793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295400"/>
          </a:xfrm>
        </p:spPr>
        <p:txBody>
          <a:bodyPr lIns="92075" tIns="46038" rIns="92075" bIns="46038" anchor="ctr">
            <a:noAutofit/>
          </a:bodyPr>
          <a:lstStyle/>
          <a:p>
            <a:pPr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Did the Audit Report Say?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We give two “opinions” in the audit…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u="sng" dirty="0" smtClean="0"/>
              <a:t>Page 2, 1st paragraph</a:t>
            </a:r>
            <a:r>
              <a:rPr lang="en-US" sz="2800" dirty="0" smtClean="0"/>
              <a:t> – an “unmodified” opinion on the financial statements...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u="sng" dirty="0" smtClean="0"/>
              <a:t>Page 65, 1st paragraph</a:t>
            </a:r>
            <a:r>
              <a:rPr lang="en-US" sz="2800" dirty="0" smtClean="0"/>
              <a:t> - an “unmodified” opinion on District compliance with requirements applicable to your major federal award program (“Special Education Cluster”)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ChangeArrowheads="1"/>
          </p:cNvSpPr>
          <p:nvPr/>
        </p:nvSpPr>
        <p:spPr bwMode="auto">
          <a:xfrm>
            <a:off x="1912938" y="1981200"/>
            <a:ext cx="5572125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003399"/>
                </a:solidFill>
                <a:latin typeface="Times New Roman" pitchFamily="18" charset="0"/>
              </a:rPr>
              <a:t>Financial Statement </a:t>
            </a:r>
          </a:p>
          <a:p>
            <a:r>
              <a:rPr lang="en-US" sz="4800" b="1">
                <a:solidFill>
                  <a:srgbClr val="003399"/>
                </a:solidFill>
                <a:latin typeface="Times New Roman" pitchFamily="18" charset="0"/>
              </a:rPr>
              <a:t>Analysis</a:t>
            </a:r>
          </a:p>
        </p:txBody>
      </p:sp>
      <p:pic>
        <p:nvPicPr>
          <p:cNvPr id="29699" name="Picture 1031" descr="banner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038600"/>
            <a:ext cx="1793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</p:spPr>
        <p:txBody>
          <a:bodyPr lIns="92075" tIns="46038" rIns="92075" bIns="46038" anchor="ctr"/>
          <a:lstStyle/>
          <a:p>
            <a:pPr algn="l">
              <a:defRPr/>
            </a:pPr>
            <a:endParaRPr lang="en-US" sz="3600" kern="0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24008-C38D-4847-BD0E-62D5AFD9CAD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 lIns="92075" tIns="46038" rIns="92075" bIns="46038" anchor="ctr">
            <a:noAutofit/>
          </a:bodyPr>
          <a:lstStyle/>
          <a:p>
            <a:pPr eaLnBrk="1" hangingPunct="1">
              <a:defRPr/>
            </a:pPr>
            <a:r>
              <a:rPr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Budget Vs. Actual at </a:t>
            </a:r>
            <a:br>
              <a:rPr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June 30, 201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Appears on page 23 of Single Audit…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Actual revenues and other financing sources were $106,270 (0.27%) more than </a:t>
            </a:r>
            <a:r>
              <a:rPr lang="en-US" u="sng" dirty="0" smtClean="0"/>
              <a:t>final budget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Actual expenditures and other financing uses were $111,241 (0.27%) more than </a:t>
            </a:r>
            <a:r>
              <a:rPr lang="en-US" u="sng" dirty="0" smtClean="0"/>
              <a:t>final budget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Overall, budgeting was precise and the integrity of the process was maintained for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 lIns="92075" tIns="46038" rIns="92075" bIns="46038" anchor="ctr">
            <a:noAutofit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Analysis - General Fund Balance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1910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See page 19 of GPFS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At June 30, 2017, the fund balance in the General Fund was $6,341,583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This represents ~ 15.21% of the $41.7M G/F budgeted expenditures for </a:t>
            </a:r>
            <a:r>
              <a:rPr lang="en-US" sz="2400" dirty="0" err="1" smtClean="0"/>
              <a:t>FYE</a:t>
            </a:r>
            <a:r>
              <a:rPr lang="en-US" sz="2400" dirty="0" smtClean="0"/>
              <a:t> 6.30.18, </a:t>
            </a:r>
            <a:r>
              <a:rPr lang="en-US" sz="2400" u="sng" dirty="0" smtClean="0"/>
              <a:t>which is slightly below recommended (</a:t>
            </a:r>
            <a:r>
              <a:rPr lang="en-US" sz="2400" u="sng" dirty="0" err="1" smtClean="0"/>
              <a:t>GFOA</a:t>
            </a:r>
            <a:r>
              <a:rPr lang="en-US" sz="2400" u="sng" dirty="0" smtClean="0"/>
              <a:t>) guidelines</a:t>
            </a:r>
            <a:r>
              <a:rPr lang="en-US" sz="2400" dirty="0" smtClean="0"/>
              <a:t>.  </a:t>
            </a:r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GFOA recommends two months’ worth of operating expenditures (2 months of operating expenditures = $6.9 million or ~ 16.7%)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$4,080,000 of the $6,341,583 is “committed” for future PSERS and health care increases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Fund </a:t>
            </a:r>
            <a:r>
              <a:rPr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fund</a:t>
            </a: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balance</a:t>
            </a:r>
          </a:p>
        </p:txBody>
      </p:sp>
      <p:graphicFrame>
        <p:nvGraphicFramePr>
          <p:cNvPr id="1026" name="Object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585984"/>
              </p:ext>
            </p:extLst>
          </p:nvPr>
        </p:nvGraphicFramePr>
        <p:xfrm>
          <a:off x="1455738" y="2209800"/>
          <a:ext cx="6108700" cy="349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6896170" imgH="3947184" progId="Excel.Sheet.8">
                  <p:embed/>
                </p:oleObj>
              </mc:Choice>
              <mc:Fallback>
                <p:oleObj name="Worksheet" r:id="rId3" imgW="6896170" imgH="3947184" progId="Excel.Sheet.8">
                  <p:embed/>
                  <p:pic>
                    <p:nvPicPr>
                      <p:cNvPr id="0" name="Object 1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2209800"/>
                        <a:ext cx="6108700" cy="349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D43BDC-0F08-43A8-A413-5078996BA97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2895600" y="5715000"/>
            <a:ext cx="405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Assets – Liabilities = Fund Balance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3733800" y="1676400"/>
            <a:ext cx="2327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dirty="0"/>
              <a:t>Total Fund Balance</a:t>
            </a:r>
          </a:p>
        </p:txBody>
      </p:sp>
      <p:sp>
        <p:nvSpPr>
          <p:cNvPr id="77839" name="AutoShape 15"/>
          <p:cNvSpPr>
            <a:spLocks noChangeArrowheads="1"/>
          </p:cNvSpPr>
          <p:nvPr/>
        </p:nvSpPr>
        <p:spPr bwMode="auto">
          <a:xfrm>
            <a:off x="6934200" y="2514600"/>
            <a:ext cx="2057400" cy="3200400"/>
          </a:xfrm>
          <a:prstGeom prst="wedgeEllipseCallout">
            <a:avLst>
              <a:gd name="adj1" fmla="val -57097"/>
              <a:gd name="adj2" fmla="val -48134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At </a:t>
            </a:r>
            <a:r>
              <a:rPr lang="en-US" dirty="0" smtClean="0"/>
              <a:t>6.30.17, </a:t>
            </a:r>
            <a:r>
              <a:rPr lang="en-US" dirty="0"/>
              <a:t>the District is </a:t>
            </a:r>
            <a:r>
              <a:rPr lang="en-US" dirty="0" smtClean="0"/>
              <a:t>slightly below </a:t>
            </a:r>
            <a:r>
              <a:rPr lang="en-US" dirty="0" err="1" smtClean="0"/>
              <a:t>GFOA</a:t>
            </a:r>
            <a:r>
              <a:rPr lang="en-US" dirty="0" smtClean="0"/>
              <a:t> guidelines (15.21% vs 16.67%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ChangeArrowheads="1"/>
          </p:cNvSpPr>
          <p:nvPr/>
        </p:nvSpPr>
        <p:spPr bwMode="auto">
          <a:xfrm>
            <a:off x="1570038" y="2286000"/>
            <a:ext cx="6246812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003399"/>
                </a:solidFill>
                <a:latin typeface="Times New Roman" pitchFamily="18" charset="0"/>
              </a:rPr>
              <a:t>Historical Information,</a:t>
            </a:r>
          </a:p>
          <a:p>
            <a:r>
              <a:rPr lang="en-US" sz="4800" b="1" dirty="0" smtClean="0">
                <a:solidFill>
                  <a:srgbClr val="003399"/>
                </a:solidFill>
                <a:latin typeface="Times New Roman" pitchFamily="18" charset="0"/>
              </a:rPr>
              <a:t>2013-2017</a:t>
            </a:r>
            <a:endParaRPr lang="en-US" sz="4800" b="1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pic>
        <p:nvPicPr>
          <p:cNvPr id="33795" name="Picture 1031" descr="banner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962400"/>
            <a:ext cx="1793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>
            <a:normAutofit fontScale="90000"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Fund 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Revenues By Source</a:t>
            </a:r>
          </a:p>
        </p:txBody>
      </p:sp>
      <p:graphicFrame>
        <p:nvGraphicFramePr>
          <p:cNvPr id="3074" name="Object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049879"/>
              </p:ext>
            </p:extLst>
          </p:nvPr>
        </p:nvGraphicFramePr>
        <p:xfrm>
          <a:off x="1633538" y="2054225"/>
          <a:ext cx="5754687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6469360" imgH="4282416" progId="Excel.Sheet.8">
                  <p:embed/>
                </p:oleObj>
              </mc:Choice>
              <mc:Fallback>
                <p:oleObj name="Worksheet" r:id="rId3" imgW="6469360" imgH="4282416" progId="Excel.Sheet.8">
                  <p:embed/>
                  <p:pic>
                    <p:nvPicPr>
                      <p:cNvPr id="0" name="Object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2054225"/>
                        <a:ext cx="5754687" cy="381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D43BDC-0F08-43A8-A413-5078996BA97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Fund 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Expenditures By Type</a:t>
            </a:r>
          </a:p>
        </p:txBody>
      </p:sp>
      <p:graphicFrame>
        <p:nvGraphicFramePr>
          <p:cNvPr id="5122" name="Object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861008"/>
              </p:ext>
            </p:extLst>
          </p:nvPr>
        </p:nvGraphicFramePr>
        <p:xfrm>
          <a:off x="1893888" y="2041525"/>
          <a:ext cx="5232400" cy="383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Worksheet" r:id="rId3" imgW="5897975" imgH="4320648" progId="Excel.Sheet.8">
                  <p:embed/>
                </p:oleObj>
              </mc:Choice>
              <mc:Fallback>
                <p:oleObj name="Worksheet" r:id="rId3" imgW="5897975" imgH="4320648" progId="Excel.Sheet.8">
                  <p:embed/>
                  <p:pic>
                    <p:nvPicPr>
                      <p:cNvPr id="0" name="Object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2041525"/>
                        <a:ext cx="5232400" cy="3833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D43BDC-0F08-43A8-A413-5078996BA97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0425" name="AutoShape 9"/>
          <p:cNvSpPr>
            <a:spLocks noChangeArrowheads="1"/>
          </p:cNvSpPr>
          <p:nvPr/>
        </p:nvSpPr>
        <p:spPr bwMode="auto">
          <a:xfrm>
            <a:off x="1295400" y="228600"/>
            <a:ext cx="3733800" cy="1676400"/>
          </a:xfrm>
          <a:prstGeom prst="wedgeRectCallout">
            <a:avLst>
              <a:gd name="adj1" fmla="val 60501"/>
              <a:gd name="adj2" fmla="val 1144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“Instruction" includes regular, special, vocational, adult and other instructional programs (teacher salaries, benefits, supplies, etc.)</a:t>
            </a:r>
          </a:p>
        </p:txBody>
      </p:sp>
      <p:sp>
        <p:nvSpPr>
          <p:cNvPr id="60427" name="AutoShape 11"/>
          <p:cNvSpPr>
            <a:spLocks noChangeArrowheads="1"/>
          </p:cNvSpPr>
          <p:nvPr/>
        </p:nvSpPr>
        <p:spPr bwMode="auto">
          <a:xfrm>
            <a:off x="6019800" y="457200"/>
            <a:ext cx="2819400" cy="2286000"/>
          </a:xfrm>
          <a:prstGeom prst="wedgeRectCallout">
            <a:avLst>
              <a:gd name="adj1" fmla="val -64683"/>
              <a:gd name="adj2" fmla="val 10469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“Support Services” include pupil personnel, instructional staff, administration, business office, O&amp;M of plant, transportation, etc.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Long-term Debt</a:t>
            </a:r>
          </a:p>
        </p:txBody>
      </p:sp>
      <p:graphicFrame>
        <p:nvGraphicFramePr>
          <p:cNvPr id="7170" name="Object 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811880"/>
              </p:ext>
            </p:extLst>
          </p:nvPr>
        </p:nvGraphicFramePr>
        <p:xfrm>
          <a:off x="1089025" y="2371725"/>
          <a:ext cx="6843713" cy="317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Worksheet" r:id="rId3" imgW="9022008" imgH="4183488" progId="Excel.Sheet.8">
                  <p:embed/>
                </p:oleObj>
              </mc:Choice>
              <mc:Fallback>
                <p:oleObj name="Worksheet" r:id="rId3" imgW="9022008" imgH="4183488" progId="Excel.Sheet.8">
                  <p:embed/>
                  <p:pic>
                    <p:nvPicPr>
                      <p:cNvPr id="0" name="Object 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5" y="2371725"/>
                        <a:ext cx="6843713" cy="317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D43BDC-0F08-43A8-A413-5078996BA97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Uniform Guidance </a:t>
            </a: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Compliance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Schedule of Expenditures of Federal Awards appears on page 60 of the Single Audit.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In total, the District expended $1,895,929 in federal financial assistance during fiscal 2017.</a:t>
            </a:r>
            <a:endParaRPr lang="en-US" sz="24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Consistent with 2016, we did not identify any findings related to the federal programs.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1752600" y="2057400"/>
            <a:ext cx="73152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 dirty="0" smtClean="0">
                <a:solidFill>
                  <a:srgbClr val="003399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John W. Compton, Jr., CPA, CGFM</a:t>
            </a:r>
            <a:endParaRPr lang="en-US" sz="3600" dirty="0">
              <a:solidFill>
                <a:srgbClr val="003399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/>
            <a:r>
              <a:rPr lang="en-US" sz="2800" i="1" dirty="0" smtClean="0">
                <a:solidFill>
                  <a:srgbClr val="003399"/>
                </a:solidFill>
              </a:rPr>
              <a:t>Partner</a:t>
            </a:r>
            <a:endParaRPr lang="en-US" sz="2800" i="1" dirty="0">
              <a:solidFill>
                <a:srgbClr val="003399"/>
              </a:solidFill>
            </a:endParaRPr>
          </a:p>
          <a:p>
            <a:pPr algn="l"/>
            <a:r>
              <a:rPr lang="en-US" sz="2800" i="1" dirty="0">
                <a:solidFill>
                  <a:srgbClr val="003399"/>
                </a:solidFill>
              </a:rPr>
              <a:t>Public </a:t>
            </a:r>
            <a:r>
              <a:rPr lang="en-US" sz="2800" i="1" dirty="0" smtClean="0">
                <a:solidFill>
                  <a:srgbClr val="003399"/>
                </a:solidFill>
              </a:rPr>
              <a:t>Sector Group</a:t>
            </a:r>
            <a:endParaRPr lang="en-US" sz="3600" dirty="0" smtClean="0">
              <a:solidFill>
                <a:srgbClr val="003399"/>
              </a:solidFill>
            </a:endParaRPr>
          </a:p>
          <a:p>
            <a:pPr algn="l"/>
            <a:endParaRPr lang="en-US" sz="3600" dirty="0">
              <a:solidFill>
                <a:srgbClr val="003399"/>
              </a:solidFill>
            </a:endParaRPr>
          </a:p>
          <a:p>
            <a:pPr algn="l"/>
            <a:r>
              <a:rPr lang="en-US" sz="3600" dirty="0" smtClean="0">
                <a:solidFill>
                  <a:srgbClr val="003399"/>
                </a:solidFill>
              </a:rPr>
              <a:t>Joseph </a:t>
            </a:r>
            <a:r>
              <a:rPr lang="en-US" sz="3600" dirty="0">
                <a:solidFill>
                  <a:srgbClr val="003399"/>
                </a:solidFill>
              </a:rPr>
              <a:t>O’Neill, CPA</a:t>
            </a:r>
          </a:p>
          <a:p>
            <a:pPr algn="l"/>
            <a:r>
              <a:rPr lang="en-US" sz="2800" i="1" dirty="0" smtClean="0">
                <a:solidFill>
                  <a:srgbClr val="003399"/>
                </a:solidFill>
              </a:rPr>
              <a:t>Senior Manager</a:t>
            </a:r>
            <a:endParaRPr lang="en-US" sz="2800" i="1" dirty="0">
              <a:solidFill>
                <a:srgbClr val="003399"/>
              </a:solidFill>
            </a:endParaRPr>
          </a:p>
          <a:p>
            <a:pPr algn="l"/>
            <a:r>
              <a:rPr lang="en-US" sz="2800" i="1" dirty="0">
                <a:solidFill>
                  <a:srgbClr val="003399"/>
                </a:solidFill>
              </a:rPr>
              <a:t>Public </a:t>
            </a:r>
            <a:r>
              <a:rPr lang="en-US" sz="2800" i="1" dirty="0" smtClean="0">
                <a:solidFill>
                  <a:srgbClr val="003399"/>
                </a:solidFill>
              </a:rPr>
              <a:t>Sector Group</a:t>
            </a:r>
            <a:endParaRPr lang="en-US" sz="2800" i="1" dirty="0">
              <a:solidFill>
                <a:srgbClr val="00339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3F50C0-B115-417C-B73E-9D83F269525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PSERS</a:t>
            </a:r>
            <a:r>
              <a:rPr lang="en-US" sz="2400" dirty="0" smtClean="0"/>
              <a:t> Retirement Contribution Rates…</a:t>
            </a:r>
            <a:endParaRPr lang="en-US" sz="2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7144" y="1905000"/>
            <a:ext cx="7803125" cy="412257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PSERS Retirement Contribution Rate Increases</a:t>
            </a:r>
            <a:endParaRPr lang="en-US" sz="1200" i="1" dirty="0" smtClean="0"/>
          </a:p>
          <a:p>
            <a:pPr lvl="2">
              <a:lnSpc>
                <a:spcPct val="90000"/>
              </a:lnSpc>
              <a:buFont typeface="Arial" pitchFamily="34" charset="0"/>
              <a:buChar char="•"/>
            </a:pPr>
            <a:r>
              <a:rPr lang="en-US" sz="1600" dirty="0" smtClean="0"/>
              <a:t>PSERS employer contribution rates are expected to continue to increase over the next several years. The chart below displays fiscal year 16/17 actual figures as well as projected annual increases over the next 5 years</a:t>
            </a:r>
            <a:r>
              <a:rPr lang="en-US" sz="2000" dirty="0" smtClean="0"/>
              <a:t>.</a:t>
            </a:r>
            <a:endParaRPr lang="en-US" sz="1600" u="sng" dirty="0" smtClean="0"/>
          </a:p>
          <a:p>
            <a:pPr lvl="2">
              <a:lnSpc>
                <a:spcPct val="90000"/>
              </a:lnSpc>
              <a:buNone/>
            </a:pPr>
            <a:endParaRPr lang="en-US" sz="1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035090"/>
              </p:ext>
            </p:extLst>
          </p:nvPr>
        </p:nvGraphicFramePr>
        <p:xfrm>
          <a:off x="867746" y="3200399"/>
          <a:ext cx="726854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1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7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7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29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Fiscal Year Ending June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</a:t>
                      </a:r>
                      <a:r>
                        <a:rPr lang="en-US" sz="1600" baseline="0" dirty="0" smtClean="0"/>
                        <a:t> Projected Employer Contribution Rate 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Total Projected</a:t>
                      </a:r>
                      <a:r>
                        <a:rPr lang="en-US" sz="1600" baseline="0" dirty="0" smtClean="0"/>
                        <a:t> Covered Payroll (assumes 2% annual increase)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Projected</a:t>
                      </a:r>
                      <a:r>
                        <a:rPr lang="en-US" sz="1600" baseline="0" dirty="0" smtClean="0"/>
                        <a:t> Employer Contributions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16/17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30.03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17,398,328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5,224,718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17/18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32.04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17,495,676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5,685,913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18/19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33.27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17,845,590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6,022,276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19/20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34.20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18,202,502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6,314,430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20/21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33.51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18,566,552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6,310,774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38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21/22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33.51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18,566,552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accent4"/>
                          </a:solidFill>
                        </a:rPr>
                        <a:t>6,436,990</a:t>
                      </a:r>
                      <a:endParaRPr lang="en-US" sz="1600" dirty="0">
                        <a:solidFill>
                          <a:schemeClr val="accent4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 the Horizon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GASB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75</a:t>
            </a:r>
            <a:endParaRPr sz="24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sz="2800" dirty="0" err="1" smtClean="0"/>
              <a:t>GASB</a:t>
            </a:r>
            <a:r>
              <a:rPr lang="en-US" sz="2800" dirty="0" smtClean="0"/>
              <a:t> Statement No. 75, </a:t>
            </a:r>
            <a:r>
              <a:rPr lang="en-US" sz="2800" i="1" dirty="0" smtClean="0"/>
              <a:t>Accounting and Financial Reporting for Postemployment Benefits Other Than Pensions</a:t>
            </a:r>
            <a:endParaRPr lang="en-US" sz="28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Will require the District to record their entire Unfunded Actuarially Accrued Liability ($8,293,248 as of the District’s most recent actuarial 1/1/2016 valuation).</a:t>
            </a:r>
            <a:endParaRPr lang="en-US" sz="24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Effective for the District’s June 30, 2018 financial statements.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38088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 lIns="92075" tIns="46038" rIns="92075" bIns="46038" anchor="ctr">
            <a:noAutofit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Summary...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District’s General Fund </a:t>
            </a:r>
            <a:r>
              <a:rPr lang="en-US" dirty="0" err="1" smtClean="0"/>
              <a:t>fund</a:t>
            </a:r>
            <a:r>
              <a:rPr lang="en-US" dirty="0" smtClean="0"/>
              <a:t> balance is reasonably in line with the GFOA recommended guidelines.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Internal controls are in place and no “material weaknesses” were noted.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Successful transition of fiscal </a:t>
            </a:r>
            <a:r>
              <a:rPr lang="en-US" smtClean="0"/>
              <a:t>management team; </a:t>
            </a:r>
            <a:r>
              <a:rPr lang="en-US" dirty="0" smtClean="0"/>
              <a:t>Business Office is very solid and does a very good job with bookkeeping.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/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Questions???</a:t>
            </a:r>
          </a:p>
        </p:txBody>
      </p:sp>
      <p:sp>
        <p:nvSpPr>
          <p:cNvPr id="37891" name="TextBox 4"/>
          <p:cNvSpPr txBox="1">
            <a:spLocks noChangeArrowheads="1"/>
          </p:cNvSpPr>
          <p:nvPr/>
        </p:nvSpPr>
        <p:spPr bwMode="auto">
          <a:xfrm>
            <a:off x="838200" y="1981200"/>
            <a:ext cx="7543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600" dirty="0" smtClean="0"/>
              <a:t>John Compton</a:t>
            </a:r>
          </a:p>
          <a:p>
            <a:pPr algn="l"/>
            <a:r>
              <a:rPr lang="en-US" sz="3600" dirty="0" smtClean="0"/>
              <a:t>Joe </a:t>
            </a:r>
            <a:r>
              <a:rPr lang="en-US" sz="3600" dirty="0"/>
              <a:t>O’Neill</a:t>
            </a:r>
          </a:p>
          <a:p>
            <a:pPr algn="l"/>
            <a:r>
              <a:rPr lang="en-US" sz="3600" dirty="0" smtClean="0"/>
              <a:t>Baker </a:t>
            </a:r>
            <a:r>
              <a:rPr lang="en-US" sz="3600" dirty="0" err="1" smtClean="0"/>
              <a:t>Tilly</a:t>
            </a:r>
            <a:r>
              <a:rPr lang="en-US" sz="3600" dirty="0" smtClean="0"/>
              <a:t> Virchow Krause, LLP</a:t>
            </a:r>
            <a:endParaRPr lang="en-US" sz="3600" dirty="0"/>
          </a:p>
          <a:p>
            <a:pPr algn="l"/>
            <a:r>
              <a:rPr lang="en-US" sz="3600" dirty="0" smtClean="0"/>
              <a:t>1000 Commerce Park Drive,</a:t>
            </a:r>
          </a:p>
          <a:p>
            <a:pPr algn="l"/>
            <a:r>
              <a:rPr lang="en-US" sz="3600" dirty="0" smtClean="0"/>
              <a:t>Suite 430, Williamsport</a:t>
            </a:r>
          </a:p>
          <a:p>
            <a:pPr algn="l"/>
            <a:r>
              <a:rPr lang="en-US" sz="3600" dirty="0" smtClean="0"/>
              <a:t>570.323.6023</a:t>
            </a:r>
          </a:p>
          <a:p>
            <a:pPr algn="l"/>
            <a:r>
              <a:rPr lang="en-US" sz="3600" dirty="0" smtClean="0"/>
              <a:t>John.Compton@Bakertilly.com</a:t>
            </a:r>
            <a:endParaRPr lang="en-US" sz="3600" dirty="0"/>
          </a:p>
          <a:p>
            <a:pPr algn="l"/>
            <a:r>
              <a:rPr lang="en-US" sz="3600" dirty="0" smtClean="0"/>
              <a:t>Joseph.K.ONeill@BakerTilly.com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295400"/>
          </a:xfrm>
        </p:spPr>
        <p:txBody>
          <a:bodyPr lIns="92075" tIns="46038" rIns="92075" bIns="46038" anchor="ctr">
            <a:noAutofit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Executive Summary…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Unmodified (i.e., “clean”) opinion on the financial statements...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Unmodified opinion on compliance as related to the District’s “major” federal award program;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No “findings” related to federal programs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dirty="0" smtClean="0"/>
              <a:t>General Fund </a:t>
            </a:r>
            <a:r>
              <a:rPr lang="en-US" dirty="0" err="1" smtClean="0"/>
              <a:t>fund</a:t>
            </a:r>
            <a:r>
              <a:rPr lang="en-US" dirty="0" smtClean="0"/>
              <a:t> balance decreased $455K; was anticipated in the 2017 budget and remains within recommended guidelines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4095750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4572000" cy="2362200"/>
          </a:xfrm>
          <a:noFill/>
        </p:spPr>
        <p:txBody>
          <a:bodyPr/>
          <a:lstStyle/>
          <a:p>
            <a:pPr eaLnBrk="1" hangingPunct="1"/>
            <a:r>
              <a:rPr sz="3600" b="1" dirty="0" smtClean="0">
                <a:latin typeface="Times New Roman" pitchFamily="18" charset="0"/>
              </a:rPr>
              <a:t>Required Communications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Pursuant to Clarified Audit Standards Codification Section 260 (AU-C 260)</a:t>
            </a:r>
          </a:p>
        </p:txBody>
      </p:sp>
      <p:grpSp>
        <p:nvGrpSpPr>
          <p:cNvPr id="20484" name="Group 5"/>
          <p:cNvGrpSpPr>
            <a:grpSpLocks/>
          </p:cNvGrpSpPr>
          <p:nvPr/>
        </p:nvGrpSpPr>
        <p:grpSpPr bwMode="auto">
          <a:xfrm>
            <a:off x="131763" y="1646238"/>
            <a:ext cx="8880475" cy="3565525"/>
            <a:chOff x="0" y="0"/>
            <a:chExt cx="5594" cy="2246"/>
          </a:xfrm>
        </p:grpSpPr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594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988" cy="2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>
                  <a:latin typeface="Times New Roman" pitchFamily="18" charset="0"/>
                </a:rPr>
                <a:t>  </a:t>
              </a:r>
              <a:r>
                <a:rPr lang="en-US" sz="18000">
                  <a:latin typeface="Times New Roman" pitchFamily="18" charset="0"/>
                </a:rPr>
                <a:t> </a:t>
              </a:r>
              <a:r>
                <a:rPr lang="en-US" sz="2400">
                  <a:latin typeface="Times New Roman" pitchFamily="18" charset="0"/>
                </a:rPr>
                <a:t>                                    </a:t>
              </a:r>
            </a:p>
            <a:p>
              <a:pPr algn="l"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pic>
        <p:nvPicPr>
          <p:cNvPr id="20485" name="Picture 8" descr="banner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1295400"/>
            <a:ext cx="1793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71FFD2-2D4F-4552-9CAF-E1E004CAE6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7630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Jersey Shore Area School District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Required Communications (AU-C 260)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u="sng" dirty="0" smtClean="0"/>
              <a:t>Our responsibility under generally accepted auditing standards:</a:t>
            </a:r>
          </a:p>
          <a:p>
            <a:pPr eaLnBrk="1" hangingPunct="1">
              <a:buFontTx/>
              <a:buChar char="o"/>
            </a:pPr>
            <a:r>
              <a:rPr lang="en-US" sz="2400" dirty="0" smtClean="0"/>
              <a:t>To express an opinion on the financial statements, based on our audit;</a:t>
            </a:r>
          </a:p>
          <a:p>
            <a:pPr eaLnBrk="1" hangingPunct="1">
              <a:buFontTx/>
              <a:buChar char="o"/>
            </a:pPr>
            <a:r>
              <a:rPr lang="en-US" sz="2400" dirty="0" smtClean="0"/>
              <a:t>Audit procedures were designed to gain </a:t>
            </a:r>
            <a:r>
              <a:rPr lang="en-US" sz="2400" i="1" dirty="0" smtClean="0"/>
              <a:t>reasonable</a:t>
            </a:r>
            <a:r>
              <a:rPr lang="en-US" sz="2400" dirty="0" smtClean="0"/>
              <a:t>, but not </a:t>
            </a:r>
            <a:r>
              <a:rPr lang="en-US" sz="2400" i="1" dirty="0" smtClean="0"/>
              <a:t>absolute</a:t>
            </a:r>
            <a:r>
              <a:rPr lang="en-US" sz="2400" dirty="0" smtClean="0"/>
              <a:t> assurance;</a:t>
            </a:r>
          </a:p>
          <a:p>
            <a:pPr eaLnBrk="1" hangingPunct="1">
              <a:buFontTx/>
              <a:buChar char="o"/>
            </a:pPr>
            <a:r>
              <a:rPr lang="en-US" sz="2400" dirty="0" smtClean="0"/>
              <a:t>Our review of internal control is limited to gaining a basic understanding of internal control in order to design an effective audit approach – </a:t>
            </a:r>
            <a:r>
              <a:rPr lang="en-US" sz="2400" u="sng" dirty="0" smtClean="0"/>
              <a:t>not</a:t>
            </a:r>
            <a:r>
              <a:rPr lang="en-US" sz="2400" dirty="0" smtClean="0"/>
              <a:t> for the purpose of </a:t>
            </a:r>
            <a:r>
              <a:rPr lang="en-US" sz="2400" u="sng" dirty="0" smtClean="0"/>
              <a:t>providing assurance</a:t>
            </a:r>
            <a:r>
              <a:rPr lang="en-US" sz="2400" dirty="0" smtClean="0"/>
              <a:t> on internal control.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Jersey Shore Area School District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Required Communications (AU-C 260)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037649" y="1828800"/>
            <a:ext cx="6947477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u="sng" dirty="0" smtClean="0"/>
              <a:t>Accounting Estimates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Are an integral part of the financial statements prepared by management – actual results may differ significantly from management’s current judgments.  The more significant estimates are as follows:</a:t>
            </a:r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Taxes Receivable within the General Fund, and the related allowance for doubtful collections;</a:t>
            </a:r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Other postemployment benefits liability;</a:t>
            </a:r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Net pension liability;</a:t>
            </a:r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Liability for compensated absences, and;</a:t>
            </a:r>
          </a:p>
          <a:p>
            <a:pPr lvl="2">
              <a:lnSpc>
                <a:spcPct val="90000"/>
              </a:lnSpc>
              <a:buFontTx/>
              <a:buChar char="o"/>
            </a:pPr>
            <a:r>
              <a:rPr lang="en-US" sz="2400" dirty="0" smtClean="0"/>
              <a:t>Estimated useful lives of property and equipment.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Jersey Shore Area School District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Required Communications (AU-C 260)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u="sng" smtClean="0"/>
              <a:t>Audit Adjustments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mtClean="0"/>
              <a:t>We are required to report to you the more significant audit adjustments posted in connection with our audit.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mtClean="0"/>
              <a:t>We proposed a small number of adjusting journal entries, none of which had a significant impact on your external financial reporting process.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Jersey Shore Area School District</a:t>
            </a:r>
            <a:b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Required Communications (AU-C 260)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u="sng" smtClean="0"/>
              <a:t>There is nothing to report with regard to the following: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z="2800" smtClean="0"/>
              <a:t>Disagreements with management;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z="2800" smtClean="0"/>
              <a:t>Consultation of management with other accountants;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z="2800" smtClean="0"/>
              <a:t>Major issues discussed prior to our retention, and;</a:t>
            </a:r>
          </a:p>
          <a:p>
            <a:pPr eaLnBrk="1" hangingPunct="1">
              <a:lnSpc>
                <a:spcPct val="90000"/>
              </a:lnSpc>
              <a:buFontTx/>
              <a:buChar char="o"/>
            </a:pPr>
            <a:r>
              <a:rPr lang="en-US" sz="2800" smtClean="0"/>
              <a:t>Difficulties encountered in performing the audit.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295400"/>
          </a:xfrm>
        </p:spPr>
        <p:txBody>
          <a:bodyPr lIns="92075" tIns="46038" rIns="92075" bIns="46038" anchor="ctr">
            <a:noAutofit/>
          </a:bodyPr>
          <a:lstStyle/>
          <a:p>
            <a:pPr>
              <a:defRPr/>
            </a:pPr>
            <a:r>
              <a:rPr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What Type of Audit Was Done?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A special type of financial statement audit was conducted known as a “Single Audit”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Federal law requires a Single Audit in situations where a government expends &gt; $750,000 in federal financial assistance in any given year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800" dirty="0" smtClean="0"/>
              <a:t>A Single Audit involves both </a:t>
            </a:r>
            <a:r>
              <a:rPr lang="en-US" sz="2800" i="1" dirty="0" smtClean="0"/>
              <a:t>financial</a:t>
            </a:r>
            <a:r>
              <a:rPr lang="en-US" sz="2800" dirty="0" smtClean="0"/>
              <a:t> </a:t>
            </a:r>
            <a:r>
              <a:rPr lang="en-US" sz="2800" i="1" dirty="0" smtClean="0"/>
              <a:t>statement</a:t>
            </a:r>
            <a:r>
              <a:rPr lang="en-US" sz="2800" dirty="0" smtClean="0"/>
              <a:t> and </a:t>
            </a:r>
            <a:r>
              <a:rPr lang="en-US" sz="2800" i="1" dirty="0" smtClean="0"/>
              <a:t>compliance</a:t>
            </a:r>
            <a:r>
              <a:rPr lang="en-US" sz="2800" dirty="0" smtClean="0"/>
              <a:t> auditing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9F2935-8D4E-4AA1-9FFC-442B2B8AD7A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Baker Tilly Theme Colors">
      <a:dk1>
        <a:srgbClr val="000000"/>
      </a:dk1>
      <a:lt1>
        <a:srgbClr val="FFFFFF"/>
      </a:lt1>
      <a:dk2>
        <a:srgbClr val="002138"/>
      </a:dk2>
      <a:lt2>
        <a:srgbClr val="68BBE8"/>
      </a:lt2>
      <a:accent1>
        <a:srgbClr val="C4262E"/>
      </a:accent1>
      <a:accent2>
        <a:srgbClr val="002138"/>
      </a:accent2>
      <a:accent3>
        <a:srgbClr val="FFFFFF"/>
      </a:accent3>
      <a:accent4>
        <a:srgbClr val="000000"/>
      </a:accent4>
      <a:accent5>
        <a:srgbClr val="68BBE8"/>
      </a:accent5>
      <a:accent6>
        <a:srgbClr val="5F574F"/>
      </a:accent6>
      <a:hlink>
        <a:srgbClr val="68BBE8"/>
      </a:hlink>
      <a:folHlink>
        <a:srgbClr val="C4262E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6554</TotalTime>
  <Words>1018</Words>
  <Application>Microsoft Office PowerPoint</Application>
  <PresentationFormat>On-screen Show (4:3)</PresentationFormat>
  <Paragraphs>151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Tahoma</vt:lpstr>
      <vt:lpstr>Times New Roman</vt:lpstr>
      <vt:lpstr>Wingdings</vt:lpstr>
      <vt:lpstr>Theme1</vt:lpstr>
      <vt:lpstr>Worksheet</vt:lpstr>
      <vt:lpstr>Jersey Shore Area School District</vt:lpstr>
      <vt:lpstr>PowerPoint Presentation</vt:lpstr>
      <vt:lpstr>Executive Summary…</vt:lpstr>
      <vt:lpstr>Required Communications</vt:lpstr>
      <vt:lpstr>Jersey Shore Area School District Required Communications (AU-C 260)</vt:lpstr>
      <vt:lpstr>Jersey Shore Area School District Required Communications (AU-C 260)</vt:lpstr>
      <vt:lpstr>Jersey Shore Area School District Required Communications (AU-C 260)</vt:lpstr>
      <vt:lpstr>Jersey Shore Area School District Required Communications (AU-C 260)</vt:lpstr>
      <vt:lpstr>What Type of Audit Was Done?</vt:lpstr>
      <vt:lpstr>What Did the Audit Report Say?</vt:lpstr>
      <vt:lpstr>PowerPoint Presentation</vt:lpstr>
      <vt:lpstr>Budget Vs. Actual at  June 30, 2017</vt:lpstr>
      <vt:lpstr>Analysis - General Fund Balance</vt:lpstr>
      <vt:lpstr>General Fund fund balance</vt:lpstr>
      <vt:lpstr>PowerPoint Presentation</vt:lpstr>
      <vt:lpstr>General Fund  Revenues By Source</vt:lpstr>
      <vt:lpstr>General Fund  Expenditures By Type</vt:lpstr>
      <vt:lpstr>Long-term Debt</vt:lpstr>
      <vt:lpstr>Uniform Guidance Compliance</vt:lpstr>
      <vt:lpstr>PSERS Retirement Contribution Rates…</vt:lpstr>
      <vt:lpstr>On the Horizon GASB 75</vt:lpstr>
      <vt:lpstr>Summary...</vt:lpstr>
      <vt:lpstr>Questions???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JERSEY SHORE AREA SCHOOL DISTRICT  EXPENDITURES PER STUDENT    FISCAL 1998</dc:title>
  <dc:creator>John Compton</dc:creator>
  <cp:lastModifiedBy>Joanne Knepp</cp:lastModifiedBy>
  <cp:revision>345</cp:revision>
  <cp:lastPrinted>2016-12-02T14:53:10Z</cp:lastPrinted>
  <dcterms:created xsi:type="dcterms:W3CDTF">1995-05-28T16:34:56Z</dcterms:created>
  <dcterms:modified xsi:type="dcterms:W3CDTF">2018-07-09T16:47:03Z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bName">
    <vt:lpwstr>Financial Statements</vt:lpwstr>
  </property>
  <property fmtid="{D5CDD505-2E9C-101B-9397-08002B2CF9AE}" pid="3" name="tabIndex">
    <vt:lpwstr>1100</vt:lpwstr>
  </property>
  <property fmtid="{D5CDD505-2E9C-101B-9397-08002B2CF9AE}" pid="4" name="workpaperIndex">
    <vt:lpwstr>1106</vt:lpwstr>
  </property>
</Properties>
</file>