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26"/>
  </p:notesMasterIdLst>
  <p:handoutMasterIdLst>
    <p:handoutMasterId r:id="rId27"/>
  </p:handoutMasterIdLst>
  <p:sldIdLst>
    <p:sldId id="260" r:id="rId2"/>
    <p:sldId id="478" r:id="rId3"/>
    <p:sldId id="479" r:id="rId4"/>
    <p:sldId id="469" r:id="rId5"/>
    <p:sldId id="475" r:id="rId6"/>
    <p:sldId id="468" r:id="rId7"/>
    <p:sldId id="476" r:id="rId8"/>
    <p:sldId id="477" r:id="rId9"/>
    <p:sldId id="480" r:id="rId10"/>
    <p:sldId id="481" r:id="rId11"/>
    <p:sldId id="482" r:id="rId12"/>
    <p:sldId id="499" r:id="rId13"/>
    <p:sldId id="500" r:id="rId14"/>
    <p:sldId id="483" r:id="rId15"/>
    <p:sldId id="484" r:id="rId16"/>
    <p:sldId id="485" r:id="rId17"/>
    <p:sldId id="486" r:id="rId18"/>
    <p:sldId id="487" r:id="rId19"/>
    <p:sldId id="488" r:id="rId20"/>
    <p:sldId id="489" r:id="rId21"/>
    <p:sldId id="490" r:id="rId22"/>
    <p:sldId id="492" r:id="rId23"/>
    <p:sldId id="493" r:id="rId24"/>
    <p:sldId id="307" r:id="rId25"/>
  </p:sldIdLst>
  <p:sldSz cx="12801600" cy="7772400"/>
  <p:notesSz cx="6858000" cy="9313863"/>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65208"/>
    <a:srgbClr val="C00000"/>
    <a:srgbClr val="242424"/>
    <a:srgbClr val="25378F"/>
    <a:srgbClr val="6C0000"/>
    <a:srgbClr val="ECDFD6"/>
    <a:srgbClr val="FFFFFF"/>
    <a:srgbClr val="414141"/>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2315" autoAdjust="0"/>
  </p:normalViewPr>
  <p:slideViewPr>
    <p:cSldViewPr snapToGrid="0">
      <p:cViewPr varScale="1">
        <p:scale>
          <a:sx n="94" d="100"/>
          <a:sy n="94" d="100"/>
        </p:scale>
        <p:origin x="1044" y="66"/>
      </p:cViewPr>
      <p:guideLst/>
    </p:cSldViewPr>
  </p:slideViewPr>
  <p:outlineViewPr>
    <p:cViewPr>
      <p:scale>
        <a:sx n="33" d="100"/>
        <a:sy n="33" d="100"/>
      </p:scale>
      <p:origin x="0" y="-512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5" d="100"/>
          <a:sy n="95" d="100"/>
        </p:scale>
        <p:origin x="32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7310"/>
          </a:xfrm>
          <a:prstGeom prst="rect">
            <a:avLst/>
          </a:prstGeom>
        </p:spPr>
        <p:txBody>
          <a:bodyPr vert="horz" lIns="79504" tIns="39752" rIns="79504" bIns="39752" rtlCol="0"/>
          <a:lstStyle>
            <a:lvl1pPr algn="l">
              <a:defRPr sz="1100"/>
            </a:lvl1pPr>
          </a:lstStyle>
          <a:p>
            <a:endParaRPr lang="en-US" dirty="0"/>
          </a:p>
        </p:txBody>
      </p:sp>
      <p:sp>
        <p:nvSpPr>
          <p:cNvPr id="3" name="Date Placeholder 2"/>
          <p:cNvSpPr>
            <a:spLocks noGrp="1"/>
          </p:cNvSpPr>
          <p:nvPr>
            <p:ph type="dt" sz="quarter" idx="1"/>
          </p:nvPr>
        </p:nvSpPr>
        <p:spPr>
          <a:xfrm>
            <a:off x="3884613" y="2"/>
            <a:ext cx="2971800" cy="467310"/>
          </a:xfrm>
          <a:prstGeom prst="rect">
            <a:avLst/>
          </a:prstGeom>
        </p:spPr>
        <p:txBody>
          <a:bodyPr vert="horz" lIns="79504" tIns="39752" rIns="79504" bIns="39752" rtlCol="0"/>
          <a:lstStyle>
            <a:lvl1pPr algn="r">
              <a:defRPr sz="1100"/>
            </a:lvl1pPr>
          </a:lstStyle>
          <a:p>
            <a:fld id="{01F7AF6E-7EB9-4836-8539-D72AAF0F2FD2}" type="datetimeFigureOut">
              <a:rPr lang="en-US" smtClean="0"/>
              <a:t>4/18/2018</a:t>
            </a:fld>
            <a:endParaRPr lang="en-US" dirty="0"/>
          </a:p>
        </p:txBody>
      </p:sp>
      <p:sp>
        <p:nvSpPr>
          <p:cNvPr id="4" name="Footer Placeholder 3"/>
          <p:cNvSpPr>
            <a:spLocks noGrp="1"/>
          </p:cNvSpPr>
          <p:nvPr>
            <p:ph type="ftr" sz="quarter" idx="2"/>
          </p:nvPr>
        </p:nvSpPr>
        <p:spPr>
          <a:xfrm>
            <a:off x="0" y="8846554"/>
            <a:ext cx="2971800" cy="467309"/>
          </a:xfrm>
          <a:prstGeom prst="rect">
            <a:avLst/>
          </a:prstGeom>
        </p:spPr>
        <p:txBody>
          <a:bodyPr vert="horz" lIns="79504" tIns="39752" rIns="79504" bIns="397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613" y="8846554"/>
            <a:ext cx="2971800" cy="467309"/>
          </a:xfrm>
          <a:prstGeom prst="rect">
            <a:avLst/>
          </a:prstGeom>
        </p:spPr>
        <p:txBody>
          <a:bodyPr vert="horz" lIns="79504" tIns="39752" rIns="79504" bIns="39752" rtlCol="0" anchor="b"/>
          <a:lstStyle>
            <a:lvl1pPr algn="r">
              <a:defRPr sz="1100"/>
            </a:lvl1pPr>
          </a:lstStyle>
          <a:p>
            <a:fld id="{B87EBFC9-1AFB-4300-9EDC-E3DE4CCDF1AF}" type="slidenum">
              <a:rPr lang="en-US" smtClean="0"/>
              <a:t>‹#›</a:t>
            </a:fld>
            <a:endParaRPr lang="en-US" dirty="0"/>
          </a:p>
        </p:txBody>
      </p:sp>
    </p:spTree>
    <p:extLst>
      <p:ext uri="{BB962C8B-B14F-4D97-AF65-F5344CB8AC3E}">
        <p14:creationId xmlns:p14="http://schemas.microsoft.com/office/powerpoint/2010/main" val="306947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7310"/>
          </a:xfrm>
          <a:prstGeom prst="rect">
            <a:avLst/>
          </a:prstGeom>
        </p:spPr>
        <p:txBody>
          <a:bodyPr vert="horz" lIns="79504" tIns="39752" rIns="79504" bIns="39752" rtlCol="0"/>
          <a:lstStyle>
            <a:lvl1pPr algn="l">
              <a:defRPr sz="1100"/>
            </a:lvl1pPr>
          </a:lstStyle>
          <a:p>
            <a:endParaRPr lang="en-US" dirty="0"/>
          </a:p>
        </p:txBody>
      </p:sp>
      <p:sp>
        <p:nvSpPr>
          <p:cNvPr id="3" name="Date Placeholder 2"/>
          <p:cNvSpPr>
            <a:spLocks noGrp="1"/>
          </p:cNvSpPr>
          <p:nvPr>
            <p:ph type="dt" idx="1"/>
          </p:nvPr>
        </p:nvSpPr>
        <p:spPr>
          <a:xfrm>
            <a:off x="3884613" y="2"/>
            <a:ext cx="2971800" cy="467310"/>
          </a:xfrm>
          <a:prstGeom prst="rect">
            <a:avLst/>
          </a:prstGeom>
        </p:spPr>
        <p:txBody>
          <a:bodyPr vert="horz" lIns="79504" tIns="39752" rIns="79504" bIns="39752" rtlCol="0"/>
          <a:lstStyle>
            <a:lvl1pPr algn="r">
              <a:defRPr sz="1100"/>
            </a:lvl1pPr>
          </a:lstStyle>
          <a:p>
            <a:fld id="{47C20F3A-D4F4-470E-B716-52E8F233E13C}" type="datetimeFigureOut">
              <a:rPr lang="en-US" smtClean="0"/>
              <a:t>4/18/2018</a:t>
            </a:fld>
            <a:endParaRPr lang="en-US" dirty="0"/>
          </a:p>
        </p:txBody>
      </p:sp>
      <p:sp>
        <p:nvSpPr>
          <p:cNvPr id="4" name="Slide Image Placeholder 3"/>
          <p:cNvSpPr>
            <a:spLocks noGrp="1" noRot="1" noChangeAspect="1"/>
          </p:cNvSpPr>
          <p:nvPr>
            <p:ph type="sldImg" idx="2"/>
          </p:nvPr>
        </p:nvSpPr>
        <p:spPr>
          <a:xfrm>
            <a:off x="839788" y="1163638"/>
            <a:ext cx="5178425" cy="3143250"/>
          </a:xfrm>
          <a:prstGeom prst="rect">
            <a:avLst/>
          </a:prstGeom>
          <a:noFill/>
          <a:ln w="12700">
            <a:solidFill>
              <a:prstClr val="black"/>
            </a:solidFill>
          </a:ln>
        </p:spPr>
        <p:txBody>
          <a:bodyPr vert="horz" lIns="79504" tIns="39752" rIns="79504" bIns="39752" rtlCol="0" anchor="ctr"/>
          <a:lstStyle/>
          <a:p>
            <a:endParaRPr lang="en-US" dirty="0"/>
          </a:p>
        </p:txBody>
      </p:sp>
      <p:sp>
        <p:nvSpPr>
          <p:cNvPr id="5" name="Notes Placeholder 4"/>
          <p:cNvSpPr>
            <a:spLocks noGrp="1"/>
          </p:cNvSpPr>
          <p:nvPr>
            <p:ph type="body" sz="quarter" idx="3"/>
          </p:nvPr>
        </p:nvSpPr>
        <p:spPr>
          <a:xfrm>
            <a:off x="685800" y="4482298"/>
            <a:ext cx="5486400" cy="3667334"/>
          </a:xfrm>
          <a:prstGeom prst="rect">
            <a:avLst/>
          </a:prstGeom>
        </p:spPr>
        <p:txBody>
          <a:bodyPr vert="horz" lIns="79504" tIns="39752" rIns="79504" bIns="39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09"/>
          </a:xfrm>
          <a:prstGeom prst="rect">
            <a:avLst/>
          </a:prstGeom>
        </p:spPr>
        <p:txBody>
          <a:bodyPr vert="horz" lIns="79504" tIns="39752" rIns="79504" bIns="39752"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79504" tIns="39752" rIns="79504" bIns="39752" rtlCol="0" anchor="b"/>
          <a:lstStyle>
            <a:lvl1pPr algn="r">
              <a:defRPr sz="1100"/>
            </a:lvl1pPr>
          </a:lstStyle>
          <a:p>
            <a:fld id="{45C9D789-339B-492B-8B1F-3B76F4FA09E8}" type="slidenum">
              <a:rPr lang="en-US" smtClean="0"/>
              <a:t>‹#›</a:t>
            </a:fld>
            <a:endParaRPr lang="en-US" dirty="0"/>
          </a:p>
        </p:txBody>
      </p:sp>
    </p:spTree>
    <p:extLst>
      <p:ext uri="{BB962C8B-B14F-4D97-AF65-F5344CB8AC3E}">
        <p14:creationId xmlns:p14="http://schemas.microsoft.com/office/powerpoint/2010/main" val="181420498"/>
      </p:ext>
    </p:extLst>
  </p:cSld>
  <p:clrMap bg1="lt1" tx1="dk1" bg2="lt2" tx2="dk2" accent1="accent1" accent2="accent2" accent3="accent3" accent4="accent4" accent5="accent5" accent6="accent6" hlink="hlink" folHlink="folHlink"/>
  <p:notesStyle>
    <a:lvl1pPr marL="0" algn="l" defTabSz="987552" rtl="0" eaLnBrk="1" latinLnBrk="0" hangingPunct="1">
      <a:defRPr sz="1296" kern="1200">
        <a:solidFill>
          <a:schemeClr val="tx1"/>
        </a:solidFill>
        <a:latin typeface="+mn-lt"/>
        <a:ea typeface="+mn-ea"/>
        <a:cs typeface="+mn-cs"/>
      </a:defRPr>
    </a:lvl1pPr>
    <a:lvl2pPr marL="493776" algn="l" defTabSz="987552" rtl="0" eaLnBrk="1" latinLnBrk="0" hangingPunct="1">
      <a:defRPr sz="1296" kern="1200">
        <a:solidFill>
          <a:schemeClr val="tx1"/>
        </a:solidFill>
        <a:latin typeface="+mn-lt"/>
        <a:ea typeface="+mn-ea"/>
        <a:cs typeface="+mn-cs"/>
      </a:defRPr>
    </a:lvl2pPr>
    <a:lvl3pPr marL="987552" algn="l" defTabSz="987552" rtl="0" eaLnBrk="1" latinLnBrk="0" hangingPunct="1">
      <a:defRPr sz="1296" kern="1200">
        <a:solidFill>
          <a:schemeClr val="tx1"/>
        </a:solidFill>
        <a:latin typeface="+mn-lt"/>
        <a:ea typeface="+mn-ea"/>
        <a:cs typeface="+mn-cs"/>
      </a:defRPr>
    </a:lvl3pPr>
    <a:lvl4pPr marL="1481328" algn="l" defTabSz="987552" rtl="0" eaLnBrk="1" latinLnBrk="0" hangingPunct="1">
      <a:defRPr sz="1296" kern="1200">
        <a:solidFill>
          <a:schemeClr val="tx1"/>
        </a:solidFill>
        <a:latin typeface="+mn-lt"/>
        <a:ea typeface="+mn-ea"/>
        <a:cs typeface="+mn-cs"/>
      </a:defRPr>
    </a:lvl4pPr>
    <a:lvl5pPr marL="1975104" algn="l" defTabSz="987552" rtl="0" eaLnBrk="1" latinLnBrk="0" hangingPunct="1">
      <a:defRPr sz="1296" kern="1200">
        <a:solidFill>
          <a:schemeClr val="tx1"/>
        </a:solidFill>
        <a:latin typeface="+mn-lt"/>
        <a:ea typeface="+mn-ea"/>
        <a:cs typeface="+mn-cs"/>
      </a:defRPr>
    </a:lvl5pPr>
    <a:lvl6pPr marL="2468880" algn="l" defTabSz="987552" rtl="0" eaLnBrk="1" latinLnBrk="0" hangingPunct="1">
      <a:defRPr sz="1296" kern="1200">
        <a:solidFill>
          <a:schemeClr val="tx1"/>
        </a:solidFill>
        <a:latin typeface="+mn-lt"/>
        <a:ea typeface="+mn-ea"/>
        <a:cs typeface="+mn-cs"/>
      </a:defRPr>
    </a:lvl6pPr>
    <a:lvl7pPr marL="2962656" algn="l" defTabSz="987552" rtl="0" eaLnBrk="1" latinLnBrk="0" hangingPunct="1">
      <a:defRPr sz="1296" kern="1200">
        <a:solidFill>
          <a:schemeClr val="tx1"/>
        </a:solidFill>
        <a:latin typeface="+mn-lt"/>
        <a:ea typeface="+mn-ea"/>
        <a:cs typeface="+mn-cs"/>
      </a:defRPr>
    </a:lvl7pPr>
    <a:lvl8pPr marL="3456432" algn="l" defTabSz="987552" rtl="0" eaLnBrk="1" latinLnBrk="0" hangingPunct="1">
      <a:defRPr sz="1296" kern="1200">
        <a:solidFill>
          <a:schemeClr val="tx1"/>
        </a:solidFill>
        <a:latin typeface="+mn-lt"/>
        <a:ea typeface="+mn-ea"/>
        <a:cs typeface="+mn-cs"/>
      </a:defRPr>
    </a:lvl8pPr>
    <a:lvl9pPr marL="3950208" algn="l" defTabSz="987552" rtl="0" eaLnBrk="1" latinLnBrk="0" hangingPunct="1">
      <a:defRPr sz="12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9D789-339B-492B-8B1F-3B76F4FA09E8}" type="slidenum">
              <a:rPr lang="en-US" smtClean="0"/>
              <a:t>1</a:t>
            </a:fld>
            <a:endParaRPr lang="en-US" dirty="0"/>
          </a:p>
        </p:txBody>
      </p:sp>
    </p:spTree>
    <p:extLst>
      <p:ext uri="{BB962C8B-B14F-4D97-AF65-F5344CB8AC3E}">
        <p14:creationId xmlns:p14="http://schemas.microsoft.com/office/powerpoint/2010/main" val="385986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63638"/>
            <a:ext cx="5178425" cy="3143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4126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aster">
    <p:bg>
      <p:bgPr>
        <a:gradFill flip="none" rotWithShape="1">
          <a:gsLst>
            <a:gs pos="0">
              <a:srgbClr val="414141"/>
            </a:gs>
            <a:gs pos="17000">
              <a:srgbClr val="414141"/>
            </a:gs>
            <a:gs pos="100000">
              <a:srgbClr val="414141"/>
            </a:gs>
          </a:gsLst>
          <a:lin ang="5400000" scaled="1"/>
          <a:tileRect/>
        </a:gradFill>
        <a:effectLst/>
      </p:bgPr>
    </p:bg>
    <p:spTree>
      <p:nvGrpSpPr>
        <p:cNvPr id="1" name=""/>
        <p:cNvGrpSpPr/>
        <p:nvPr/>
      </p:nvGrpSpPr>
      <p:grpSpPr>
        <a:xfrm>
          <a:off x="0" y="0"/>
          <a:ext cx="0" cy="0"/>
          <a:chOff x="0" y="0"/>
          <a:chExt cx="0" cy="0"/>
        </a:xfrm>
      </p:grpSpPr>
      <p:sp>
        <p:nvSpPr>
          <p:cNvPr id="6" name="Rectangle 5"/>
          <p:cNvSpPr/>
          <p:nvPr userDrawn="1"/>
        </p:nvSpPr>
        <p:spPr>
          <a:xfrm>
            <a:off x="3945220" y="98290"/>
            <a:ext cx="8733463" cy="777240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ln>
                <a:noFill/>
              </a:ln>
              <a:no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4701" y="3283678"/>
            <a:ext cx="1019087" cy="1099967"/>
          </a:xfrm>
          <a:prstGeom prst="rect">
            <a:avLst/>
          </a:prstGeom>
          <a:ln w="3175">
            <a:solidFill>
              <a:schemeClr val="tx1"/>
            </a:solidFill>
          </a:ln>
        </p:spPr>
      </p:pic>
      <p:sp>
        <p:nvSpPr>
          <p:cNvPr id="7" name="Rectangle 6"/>
          <p:cNvSpPr/>
          <p:nvPr userDrawn="1"/>
        </p:nvSpPr>
        <p:spPr>
          <a:xfrm>
            <a:off x="7201306" y="4929777"/>
            <a:ext cx="5745875" cy="769441"/>
          </a:xfrm>
          <a:prstGeom prst="rect">
            <a:avLst/>
          </a:prstGeom>
        </p:spPr>
        <p:txBody>
          <a:bodyPr wrap="square">
            <a:spAutoFit/>
            <a:scene3d>
              <a:camera prst="orthographicFront"/>
              <a:lightRig rig="threePt" dir="t"/>
            </a:scene3d>
            <a:sp3d contourW="12700">
              <a:contourClr>
                <a:schemeClr val="tx1"/>
              </a:contourClr>
            </a:sp3d>
          </a:bodyPr>
          <a:lstStyle/>
          <a:p>
            <a:pPr algn="ctr"/>
            <a:r>
              <a:rPr lang="en-US" sz="4400" b="1" kern="1400" spc="310" dirty="0" smtClean="0">
                <a:solidFill>
                  <a:srgbClr val="E47E31"/>
                </a:solidFill>
                <a:effectLst>
                  <a:outerShdw blurRad="50800" dist="38100" dir="2700000" algn="tl" rotWithShape="0">
                    <a:prstClr val="black">
                      <a:alpha val="57000"/>
                    </a:prstClr>
                  </a:outerShdw>
                </a:effectLst>
              </a:rPr>
              <a:t>JERSEY SHORE AREA</a:t>
            </a:r>
            <a:endParaRPr lang="en-US" sz="3600" b="1" kern="1400" spc="100" dirty="0">
              <a:effectLst>
                <a:outerShdw blurRad="38100" dist="38100" dir="2700000" algn="tl">
                  <a:srgbClr val="000000">
                    <a:alpha val="43137"/>
                  </a:srgbClr>
                </a:outerShdw>
              </a:effectLst>
            </a:endParaRPr>
          </a:p>
        </p:txBody>
      </p:sp>
      <p:sp>
        <p:nvSpPr>
          <p:cNvPr id="8" name="TextBox 7"/>
          <p:cNvSpPr txBox="1"/>
          <p:nvPr userDrawn="1"/>
        </p:nvSpPr>
        <p:spPr>
          <a:xfrm>
            <a:off x="7913975" y="4473284"/>
            <a:ext cx="4320540" cy="400110"/>
          </a:xfrm>
          <a:prstGeom prst="rect">
            <a:avLst/>
          </a:prstGeom>
          <a:noFill/>
        </p:spPr>
        <p:txBody>
          <a:bodyPr wrap="square" rtlCol="0">
            <a:spAutoFit/>
          </a:bodyPr>
          <a:lstStyle/>
          <a:p>
            <a:pPr algn="ctr"/>
            <a:r>
              <a:rPr lang="en-US" sz="2000" kern="1400" dirty="0" smtClean="0">
                <a:effectLst>
                  <a:outerShdw blurRad="50800" dist="38100" dir="2700000" algn="tl" rotWithShape="0">
                    <a:prstClr val="black">
                      <a:alpha val="40000"/>
                    </a:prstClr>
                  </a:outerShdw>
                </a:effectLst>
              </a:rPr>
              <a:t>Crabtree, </a:t>
            </a:r>
            <a:r>
              <a:rPr lang="en-US" sz="2000" kern="1400" dirty="0">
                <a:effectLst>
                  <a:outerShdw blurRad="50800" dist="38100" dir="2700000" algn="tl" rotWithShape="0">
                    <a:prstClr val="black">
                      <a:alpha val="40000"/>
                    </a:prstClr>
                  </a:outerShdw>
                </a:effectLst>
              </a:rPr>
              <a:t>R</a:t>
            </a:r>
            <a:r>
              <a:rPr lang="en-US" sz="2000" kern="1400" dirty="0" smtClean="0">
                <a:effectLst>
                  <a:outerShdw blurRad="50800" dist="38100" dir="2700000" algn="tl" rotWithShape="0">
                    <a:prstClr val="black">
                      <a:alpha val="40000"/>
                    </a:prstClr>
                  </a:outerShdw>
                </a:effectLst>
              </a:rPr>
              <a:t>ohrbaugh &amp; Associates</a:t>
            </a:r>
          </a:p>
        </p:txBody>
      </p:sp>
      <p:sp>
        <p:nvSpPr>
          <p:cNvPr id="9" name="Rectangle 8"/>
          <p:cNvSpPr/>
          <p:nvPr userDrawn="1"/>
        </p:nvSpPr>
        <p:spPr>
          <a:xfrm>
            <a:off x="7516662" y="5579052"/>
            <a:ext cx="5115161" cy="707886"/>
          </a:xfrm>
          <a:prstGeom prst="rect">
            <a:avLst/>
          </a:prstGeom>
        </p:spPr>
        <p:txBody>
          <a:bodyPr wrap="square">
            <a:spAutoFit/>
          </a:bodyPr>
          <a:lstStyle/>
          <a:p>
            <a:pPr algn="ctr"/>
            <a:r>
              <a:rPr lang="en-US" sz="4000" b="1" kern="1400" spc="100" dirty="0">
                <a:solidFill>
                  <a:srgbClr val="E47E31"/>
                </a:solidFill>
                <a:effectLst>
                  <a:outerShdw blurRad="38100" dist="38100" dir="2700000" algn="tl">
                    <a:srgbClr val="000000">
                      <a:alpha val="43137"/>
                    </a:srgbClr>
                  </a:outerShdw>
                </a:effectLst>
              </a:rPr>
              <a:t>SCHOOL  DISTRICT</a:t>
            </a:r>
            <a:endParaRPr lang="en-US" sz="4000" b="1" kern="1400" spc="100" dirty="0">
              <a:effectLst>
                <a:outerShdw blurRad="38100" dist="38100" dir="2700000" algn="tl">
                  <a:srgbClr val="000000">
                    <a:alpha val="43137"/>
                  </a:srgbClr>
                </a:outerShdw>
              </a:effectLst>
            </a:endParaRPr>
          </a:p>
        </p:txBody>
      </p:sp>
      <p:sp>
        <p:nvSpPr>
          <p:cNvPr id="11" name="Rectangle 10"/>
          <p:cNvSpPr/>
          <p:nvPr userDrawn="1"/>
        </p:nvSpPr>
        <p:spPr>
          <a:xfrm>
            <a:off x="7246634" y="6348493"/>
            <a:ext cx="5727956" cy="461665"/>
          </a:xfrm>
          <a:prstGeom prst="rect">
            <a:avLst/>
          </a:prstGeom>
        </p:spPr>
        <p:txBody>
          <a:bodyPr wrap="square">
            <a:spAutoFit/>
          </a:bodyPr>
          <a:lstStyle/>
          <a:p>
            <a:pPr algn="ctr"/>
            <a:r>
              <a:rPr lang="en-US" sz="2400" b="1" kern="1400" spc="100" dirty="0" smtClean="0">
                <a:effectLst>
                  <a:outerShdw blurRad="38100" dist="38100" dir="2700000" algn="tl">
                    <a:srgbClr val="000000">
                      <a:alpha val="43137"/>
                    </a:srgbClr>
                  </a:outerShdw>
                </a:effectLst>
              </a:rPr>
              <a:t>April 16, 2018</a:t>
            </a:r>
            <a:endParaRPr lang="en-US" sz="4000" b="1" kern="1400" spc="300" dirty="0">
              <a:effectLst>
                <a:outerShdw blurRad="38100" dist="38100" dir="2700000" algn="tl">
                  <a:srgbClr val="000000">
                    <a:alpha val="43137"/>
                  </a:srgbClr>
                </a:outerShdw>
              </a:effectLst>
            </a:endParaRPr>
          </a:p>
        </p:txBody>
      </p:sp>
      <p:pic>
        <p:nvPicPr>
          <p:cNvPr id="2" name="Picture 1"/>
          <p:cNvPicPr>
            <a:picLocks noChangeAspect="1"/>
          </p:cNvPicPr>
          <p:nvPr userDrawn="1"/>
        </p:nvPicPr>
        <p:blipFill rotWithShape="1">
          <a:blip r:embed="rId3"/>
          <a:srcRect r="-28" b="-110"/>
          <a:stretch/>
        </p:blipFill>
        <p:spPr>
          <a:xfrm>
            <a:off x="-38172" y="0"/>
            <a:ext cx="7081800" cy="7772401"/>
          </a:xfrm>
          <a:prstGeom prst="rect">
            <a:avLst/>
          </a:prstGeom>
        </p:spPr>
      </p:pic>
      <p:sp>
        <p:nvSpPr>
          <p:cNvPr id="10" name="Rectangle 9"/>
          <p:cNvSpPr/>
          <p:nvPr userDrawn="1"/>
        </p:nvSpPr>
        <p:spPr>
          <a:xfrm>
            <a:off x="2900218" y="6742545"/>
            <a:ext cx="526473" cy="147782"/>
          </a:xfrm>
          <a:prstGeom prst="rect">
            <a:avLst/>
          </a:prstGeom>
          <a:solidFill>
            <a:srgbClr val="EC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57319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Slide Option 3 Dark">
    <p:bg>
      <p:bgPr>
        <a:solidFill>
          <a:srgbClr val="24242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49" r="3716"/>
          <a:stretch/>
        </p:blipFill>
        <p:spPr>
          <a:xfrm>
            <a:off x="3604660" y="2"/>
            <a:ext cx="9196941" cy="7772399"/>
          </a:xfrm>
          <a:prstGeom prst="rect">
            <a:avLst/>
          </a:prstGeom>
        </p:spPr>
      </p:pic>
      <p:sp>
        <p:nvSpPr>
          <p:cNvPr id="4" name="Rectangle 3"/>
          <p:cNvSpPr/>
          <p:nvPr userDrawn="1"/>
        </p:nvSpPr>
        <p:spPr>
          <a:xfrm>
            <a:off x="3606346" y="1674712"/>
            <a:ext cx="5588910" cy="3970318"/>
          </a:xfrm>
          <a:prstGeom prst="rect">
            <a:avLst/>
          </a:prstGeom>
        </p:spPr>
        <p:txBody>
          <a:bodyPr wrap="square">
            <a:spAutoFit/>
          </a:bodyPr>
          <a:lstStyle/>
          <a:p>
            <a:pPr lvl="0" algn="ctr" fontAlgn="base">
              <a:spcBef>
                <a:spcPct val="0"/>
              </a:spcBef>
              <a:spcAft>
                <a:spcPct val="0"/>
              </a:spcAft>
              <a:defRPr/>
            </a:pPr>
            <a:r>
              <a:rPr lang="en-US" altLang="en-US" sz="4400" b="1" spc="100" dirty="0" smtClean="0">
                <a:solidFill>
                  <a:schemeClr val="tx2"/>
                </a:solidFill>
              </a:rPr>
              <a:t>MIDDLETOWN AREA</a:t>
            </a:r>
            <a:r>
              <a:rPr lang="en-US" altLang="en-US" sz="4400" b="1" spc="100" baseline="0" dirty="0" smtClean="0">
                <a:solidFill>
                  <a:schemeClr val="tx2"/>
                </a:solidFill>
              </a:rPr>
              <a:t> </a:t>
            </a:r>
          </a:p>
          <a:p>
            <a:pPr lvl="0" algn="ctr" fontAlgn="base">
              <a:spcBef>
                <a:spcPct val="0"/>
              </a:spcBef>
              <a:spcAft>
                <a:spcPct val="0"/>
              </a:spcAft>
              <a:defRPr/>
            </a:pPr>
            <a:r>
              <a:rPr lang="en-US" altLang="en-US" sz="3600" b="1" spc="100" baseline="0" dirty="0" smtClean="0">
                <a:solidFill>
                  <a:schemeClr val="tx2"/>
                </a:solidFill>
              </a:rPr>
              <a:t>HIGH SCHOOL</a:t>
            </a:r>
          </a:p>
          <a:p>
            <a:pPr lvl="0" algn="ctr" fontAlgn="base">
              <a:spcBef>
                <a:spcPct val="0"/>
              </a:spcBef>
              <a:spcAft>
                <a:spcPct val="0"/>
              </a:spcAft>
              <a:defRPr/>
            </a:pPr>
            <a:endParaRPr lang="en-US" altLang="en-US" sz="3200" b="1" spc="100" baseline="0" dirty="0" smtClean="0">
              <a:solidFill>
                <a:schemeClr val="tx2"/>
              </a:solidFill>
            </a:endParaRPr>
          </a:p>
          <a:p>
            <a:pPr lvl="0" algn="just" fontAlgn="base">
              <a:spcBef>
                <a:spcPct val="0"/>
              </a:spcBef>
              <a:spcAft>
                <a:spcPct val="0"/>
              </a:spcAft>
              <a:defRPr/>
            </a:pPr>
            <a:r>
              <a:rPr lang="en-US" altLang="en-US" sz="2800" b="1" spc="100" dirty="0" smtClean="0">
                <a:solidFill>
                  <a:schemeClr val="tx1"/>
                </a:solidFill>
              </a:rPr>
              <a:t>The design of the new school features a Central Commons area with public access space to include library / media center, gymnasium, and administration</a:t>
            </a:r>
            <a:endParaRPr lang="en-US" altLang="en-US" sz="2800" b="1" spc="100" dirty="0">
              <a:solidFill>
                <a:schemeClr val="tx2"/>
              </a:solidFill>
            </a:endParaRPr>
          </a:p>
        </p:txBody>
      </p:sp>
      <p:sp>
        <p:nvSpPr>
          <p:cNvPr id="6" name="Rectangle 5"/>
          <p:cNvSpPr/>
          <p:nvPr userDrawn="1"/>
        </p:nvSpPr>
        <p:spPr>
          <a:xfrm>
            <a:off x="1" y="3886201"/>
            <a:ext cx="3605502" cy="2031325"/>
          </a:xfrm>
          <a:prstGeom prst="rect">
            <a:avLst/>
          </a:prstGeom>
        </p:spPr>
        <p:txBody>
          <a:bodyPr wrap="square">
            <a:spAutoFit/>
          </a:bodyPr>
          <a:lstStyle/>
          <a:p>
            <a:pPr lvl="0" algn="ctr" fontAlgn="base">
              <a:spcBef>
                <a:spcPct val="0"/>
              </a:spcBef>
              <a:spcAft>
                <a:spcPct val="0"/>
              </a:spcAft>
              <a:defRPr/>
            </a:pPr>
            <a:r>
              <a:rPr lang="en-US" altLang="en-US" sz="1800" b="1" spc="100" dirty="0" smtClean="0">
                <a:solidFill>
                  <a:schemeClr val="tx1"/>
                </a:solidFill>
              </a:rPr>
              <a:t>21</a:t>
            </a:r>
            <a:r>
              <a:rPr lang="en-US" altLang="en-US" sz="1800" b="1" spc="100" baseline="30000" dirty="0" smtClean="0">
                <a:solidFill>
                  <a:schemeClr val="tx1"/>
                </a:solidFill>
              </a:rPr>
              <a:t>st</a:t>
            </a:r>
            <a:r>
              <a:rPr lang="en-US" altLang="en-US" sz="1800" b="1" spc="100" dirty="0" smtClean="0">
                <a:solidFill>
                  <a:schemeClr val="tx1"/>
                </a:solidFill>
              </a:rPr>
              <a:t> Century Design</a:t>
            </a:r>
          </a:p>
          <a:p>
            <a:pPr lvl="0" algn="ctr" fontAlgn="base">
              <a:spcBef>
                <a:spcPct val="0"/>
              </a:spcBef>
              <a:spcAft>
                <a:spcPct val="0"/>
              </a:spcAft>
              <a:defRPr/>
            </a:pPr>
            <a:endParaRPr lang="en-US" altLang="en-US" sz="1800" b="1" spc="100" dirty="0" smtClean="0">
              <a:solidFill>
                <a:schemeClr val="tx1"/>
              </a:solidFill>
            </a:endParaRPr>
          </a:p>
          <a:p>
            <a:pPr lvl="0" algn="ctr" fontAlgn="base">
              <a:spcBef>
                <a:spcPct val="0"/>
              </a:spcBef>
              <a:spcAft>
                <a:spcPct val="0"/>
              </a:spcAft>
              <a:defRPr/>
            </a:pPr>
            <a:r>
              <a:rPr lang="en-US" altLang="en-US" sz="1800" b="1" spc="100" dirty="0" smtClean="0">
                <a:solidFill>
                  <a:schemeClr val="tx1"/>
                </a:solidFill>
              </a:rPr>
              <a:t>800 Students</a:t>
            </a:r>
          </a:p>
          <a:p>
            <a:pPr lvl="0" algn="ctr" fontAlgn="base">
              <a:spcBef>
                <a:spcPct val="0"/>
              </a:spcBef>
              <a:spcAft>
                <a:spcPct val="0"/>
              </a:spcAft>
              <a:defRPr/>
            </a:pPr>
            <a:endParaRPr lang="en-US" altLang="en-US" sz="1800" b="1" spc="100" dirty="0" smtClean="0">
              <a:solidFill>
                <a:schemeClr val="tx1"/>
              </a:solidFill>
            </a:endParaRPr>
          </a:p>
          <a:p>
            <a:pPr lvl="0" algn="ctr" fontAlgn="base">
              <a:spcBef>
                <a:spcPct val="0"/>
              </a:spcBef>
              <a:spcAft>
                <a:spcPct val="0"/>
              </a:spcAft>
              <a:defRPr/>
            </a:pPr>
            <a:r>
              <a:rPr lang="en-US" altLang="en-US" sz="1800" b="1" spc="100" dirty="0" smtClean="0">
                <a:solidFill>
                  <a:schemeClr val="tx1"/>
                </a:solidFill>
              </a:rPr>
              <a:t>Building Modernization</a:t>
            </a:r>
          </a:p>
          <a:p>
            <a:pPr lvl="0" algn="ctr" fontAlgn="base">
              <a:spcBef>
                <a:spcPct val="0"/>
              </a:spcBef>
              <a:spcAft>
                <a:spcPct val="0"/>
              </a:spcAft>
              <a:defRPr/>
            </a:pPr>
            <a:endParaRPr lang="en-US" altLang="en-US" sz="1800" b="1" spc="100" dirty="0" smtClean="0">
              <a:solidFill>
                <a:schemeClr val="tx1"/>
              </a:solidFill>
            </a:endParaRPr>
          </a:p>
          <a:p>
            <a:pPr lvl="0" algn="ctr" fontAlgn="base">
              <a:spcBef>
                <a:spcPct val="0"/>
              </a:spcBef>
              <a:spcAft>
                <a:spcPct val="0"/>
              </a:spcAft>
              <a:defRPr/>
            </a:pPr>
            <a:r>
              <a:rPr lang="en-US" altLang="en-US" sz="1800" b="1" spc="100" dirty="0" smtClean="0">
                <a:solidFill>
                  <a:schemeClr val="tx1"/>
                </a:solidFill>
              </a:rPr>
              <a:t>Flexible Space</a:t>
            </a:r>
            <a:endParaRPr lang="en-US" altLang="en-US" sz="1800" b="1" spc="100" dirty="0">
              <a:solidFill>
                <a:schemeClr val="tx2"/>
              </a:solidFill>
            </a:endParaRPr>
          </a:p>
        </p:txBody>
      </p:sp>
    </p:spTree>
    <p:extLst>
      <p:ext uri="{BB962C8B-B14F-4D97-AF65-F5344CB8AC3E}">
        <p14:creationId xmlns:p14="http://schemas.microsoft.com/office/powerpoint/2010/main" val="31859545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500" fill="hold"/>
                                        <p:tgtEl>
                                          <p:spTgt spid="4"/>
                                        </p:tgtEl>
                                      </p:cBhvr>
                                      <p:by x="50000" y="50000"/>
                                    </p:animScale>
                                  </p:childTnLst>
                                </p:cTn>
                              </p:par>
                              <p:par>
                                <p:cTn id="14" presetID="0" presetClass="path" presetSubtype="0" accel="50000" decel="50000" fill="hold" grpId="2" nodeType="withEffect">
                                  <p:stCondLst>
                                    <p:cond delay="0"/>
                                  </p:stCondLst>
                                  <p:childTnLst>
                                    <p:animMotion origin="layout" path="M -2.08333E-6 1.73472E-17 L -0.36341 -0.29398 " pathEditMode="relative" rAng="0" ptsTypes="AA">
                                      <p:cBhvr>
                                        <p:cTn id="15" dur="2000" fill="hold"/>
                                        <p:tgtEl>
                                          <p:spTgt spid="4"/>
                                        </p:tgtEl>
                                        <p:attrNameLst>
                                          <p:attrName>ppt_x</p:attrName>
                                          <p:attrName>ppt_y</p:attrName>
                                        </p:attrNameLst>
                                      </p:cBhvr>
                                      <p:rCtr x="-18242" y="-14468"/>
                                    </p:animMotion>
                                  </p:childTnLst>
                                </p:cTn>
                              </p:par>
                              <p:par>
                                <p:cTn id="16" presetID="2" presetClass="entr" presetSubtype="2"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500" fill="hold"/>
                                        <p:tgtEl>
                                          <p:spTgt spid="5"/>
                                        </p:tgtEl>
                                        <p:attrNameLst>
                                          <p:attrName>ppt_x</p:attrName>
                                        </p:attrNameLst>
                                      </p:cBhvr>
                                      <p:tavLst>
                                        <p:tav tm="0">
                                          <p:val>
                                            <p:strVal val="1+#ppt_w/2"/>
                                          </p:val>
                                        </p:tav>
                                        <p:tav tm="100000">
                                          <p:val>
                                            <p:strVal val="#ppt_x"/>
                                          </p:val>
                                        </p:tav>
                                      </p:tavLst>
                                    </p:anim>
                                    <p:anim calcmode="lin" valueType="num">
                                      <p:cBhvr additive="base">
                                        <p:cTn id="19"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uiExpand="1" build="p" advAuto="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ject Slide Option 3 Light">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49" r="3716"/>
          <a:stretch/>
        </p:blipFill>
        <p:spPr>
          <a:xfrm>
            <a:off x="3604660" y="2"/>
            <a:ext cx="9196941" cy="7772399"/>
          </a:xfrm>
          <a:prstGeom prst="rect">
            <a:avLst/>
          </a:prstGeom>
        </p:spPr>
      </p:pic>
      <p:sp>
        <p:nvSpPr>
          <p:cNvPr id="4" name="Rectangle 3"/>
          <p:cNvSpPr/>
          <p:nvPr userDrawn="1"/>
        </p:nvSpPr>
        <p:spPr>
          <a:xfrm>
            <a:off x="3606346" y="1674712"/>
            <a:ext cx="5588910" cy="3970318"/>
          </a:xfrm>
          <a:prstGeom prst="rect">
            <a:avLst/>
          </a:prstGeom>
        </p:spPr>
        <p:txBody>
          <a:bodyPr wrap="square">
            <a:spAutoFit/>
          </a:bodyPr>
          <a:lstStyle/>
          <a:p>
            <a:pPr lvl="0" algn="ctr" fontAlgn="base">
              <a:spcBef>
                <a:spcPct val="0"/>
              </a:spcBef>
              <a:spcAft>
                <a:spcPct val="0"/>
              </a:spcAft>
              <a:defRPr/>
            </a:pPr>
            <a:r>
              <a:rPr lang="en-US" altLang="en-US" sz="4400" b="1" spc="100" dirty="0" smtClean="0">
                <a:solidFill>
                  <a:schemeClr val="tx2"/>
                </a:solidFill>
              </a:rPr>
              <a:t>MIDDLETOWN AREA</a:t>
            </a:r>
            <a:r>
              <a:rPr lang="en-US" altLang="en-US" sz="4400" b="1" spc="100" baseline="0" dirty="0" smtClean="0">
                <a:solidFill>
                  <a:schemeClr val="tx2"/>
                </a:solidFill>
              </a:rPr>
              <a:t> </a:t>
            </a:r>
          </a:p>
          <a:p>
            <a:pPr lvl="0" algn="ctr" fontAlgn="base">
              <a:spcBef>
                <a:spcPct val="0"/>
              </a:spcBef>
              <a:spcAft>
                <a:spcPct val="0"/>
              </a:spcAft>
              <a:defRPr/>
            </a:pPr>
            <a:r>
              <a:rPr lang="en-US" altLang="en-US" sz="3600" b="1" spc="100" baseline="0" dirty="0" smtClean="0">
                <a:solidFill>
                  <a:schemeClr val="tx2"/>
                </a:solidFill>
              </a:rPr>
              <a:t>HIGH SCHOOL</a:t>
            </a:r>
          </a:p>
          <a:p>
            <a:pPr lvl="0" algn="ctr" fontAlgn="base">
              <a:spcBef>
                <a:spcPct val="0"/>
              </a:spcBef>
              <a:spcAft>
                <a:spcPct val="0"/>
              </a:spcAft>
              <a:defRPr/>
            </a:pPr>
            <a:endParaRPr lang="en-US" altLang="en-US" sz="3200" b="1" spc="100" baseline="0" dirty="0" smtClean="0">
              <a:solidFill>
                <a:schemeClr val="tx2"/>
              </a:solidFill>
            </a:endParaRPr>
          </a:p>
          <a:p>
            <a:pPr lvl="0" algn="just" fontAlgn="base">
              <a:spcBef>
                <a:spcPct val="0"/>
              </a:spcBef>
              <a:spcAft>
                <a:spcPct val="0"/>
              </a:spcAft>
              <a:defRPr/>
            </a:pPr>
            <a:r>
              <a:rPr lang="en-US" altLang="en-US" sz="2800" b="1" spc="100" dirty="0" smtClean="0">
                <a:solidFill>
                  <a:schemeClr val="accent3"/>
                </a:solidFill>
              </a:rPr>
              <a:t>The design of the new school features a Central Commons area with public access space to include library / media center, gymnasium, and administration</a:t>
            </a:r>
            <a:endParaRPr lang="en-US" altLang="en-US" sz="2800" b="1" spc="100" dirty="0">
              <a:solidFill>
                <a:schemeClr val="accent3"/>
              </a:solidFill>
            </a:endParaRPr>
          </a:p>
        </p:txBody>
      </p:sp>
      <p:sp>
        <p:nvSpPr>
          <p:cNvPr id="6" name="Rectangle 5"/>
          <p:cNvSpPr/>
          <p:nvPr userDrawn="1"/>
        </p:nvSpPr>
        <p:spPr>
          <a:xfrm>
            <a:off x="1" y="3886201"/>
            <a:ext cx="3605502" cy="2031325"/>
          </a:xfrm>
          <a:prstGeom prst="rect">
            <a:avLst/>
          </a:prstGeom>
        </p:spPr>
        <p:txBody>
          <a:bodyPr wrap="square">
            <a:spAutoFit/>
          </a:bodyPr>
          <a:lstStyle/>
          <a:p>
            <a:pPr lvl="0" algn="ctr" fontAlgn="base">
              <a:spcBef>
                <a:spcPct val="0"/>
              </a:spcBef>
              <a:spcAft>
                <a:spcPct val="0"/>
              </a:spcAft>
              <a:defRPr/>
            </a:pPr>
            <a:r>
              <a:rPr lang="en-US" altLang="en-US" sz="1800" b="1" spc="100" dirty="0" smtClean="0">
                <a:solidFill>
                  <a:schemeClr val="bg1"/>
                </a:solidFill>
              </a:rPr>
              <a:t>21</a:t>
            </a:r>
            <a:r>
              <a:rPr lang="en-US" altLang="en-US" sz="1800" b="1" spc="100" baseline="30000" dirty="0" smtClean="0">
                <a:solidFill>
                  <a:schemeClr val="bg1"/>
                </a:solidFill>
              </a:rPr>
              <a:t>st</a:t>
            </a:r>
            <a:r>
              <a:rPr lang="en-US" altLang="en-US" sz="1800" b="1" spc="100" dirty="0" smtClean="0">
                <a:solidFill>
                  <a:schemeClr val="bg1"/>
                </a:solidFill>
              </a:rPr>
              <a:t> Century Design</a:t>
            </a:r>
          </a:p>
          <a:p>
            <a:pPr lvl="0" algn="ctr" fontAlgn="base">
              <a:spcBef>
                <a:spcPct val="0"/>
              </a:spcBef>
              <a:spcAft>
                <a:spcPct val="0"/>
              </a:spcAft>
              <a:defRPr/>
            </a:pPr>
            <a:endParaRPr lang="en-US" altLang="en-US" sz="1800" b="1" spc="100" dirty="0" smtClean="0">
              <a:solidFill>
                <a:schemeClr val="bg1"/>
              </a:solidFill>
            </a:endParaRPr>
          </a:p>
          <a:p>
            <a:pPr lvl="0" algn="ctr" fontAlgn="base">
              <a:spcBef>
                <a:spcPct val="0"/>
              </a:spcBef>
              <a:spcAft>
                <a:spcPct val="0"/>
              </a:spcAft>
              <a:defRPr/>
            </a:pPr>
            <a:r>
              <a:rPr lang="en-US" altLang="en-US" sz="1800" b="1" spc="100" dirty="0" smtClean="0">
                <a:solidFill>
                  <a:schemeClr val="bg1"/>
                </a:solidFill>
              </a:rPr>
              <a:t>800 Students</a:t>
            </a:r>
          </a:p>
          <a:p>
            <a:pPr lvl="0" algn="ctr" fontAlgn="base">
              <a:spcBef>
                <a:spcPct val="0"/>
              </a:spcBef>
              <a:spcAft>
                <a:spcPct val="0"/>
              </a:spcAft>
              <a:defRPr/>
            </a:pPr>
            <a:endParaRPr lang="en-US" altLang="en-US" sz="1800" b="1" spc="100" dirty="0" smtClean="0">
              <a:solidFill>
                <a:schemeClr val="bg1"/>
              </a:solidFill>
            </a:endParaRPr>
          </a:p>
          <a:p>
            <a:pPr lvl="0" algn="ctr" fontAlgn="base">
              <a:spcBef>
                <a:spcPct val="0"/>
              </a:spcBef>
              <a:spcAft>
                <a:spcPct val="0"/>
              </a:spcAft>
              <a:defRPr/>
            </a:pPr>
            <a:r>
              <a:rPr lang="en-US" altLang="en-US" sz="1800" b="1" spc="100" dirty="0" smtClean="0">
                <a:solidFill>
                  <a:schemeClr val="bg1"/>
                </a:solidFill>
              </a:rPr>
              <a:t>Building Modernization</a:t>
            </a:r>
          </a:p>
          <a:p>
            <a:pPr lvl="0" algn="ctr" fontAlgn="base">
              <a:spcBef>
                <a:spcPct val="0"/>
              </a:spcBef>
              <a:spcAft>
                <a:spcPct val="0"/>
              </a:spcAft>
              <a:defRPr/>
            </a:pPr>
            <a:endParaRPr lang="en-US" altLang="en-US" sz="1800" b="1" spc="100" dirty="0" smtClean="0">
              <a:solidFill>
                <a:schemeClr val="bg1"/>
              </a:solidFill>
            </a:endParaRPr>
          </a:p>
          <a:p>
            <a:pPr lvl="0" algn="ctr" fontAlgn="base">
              <a:spcBef>
                <a:spcPct val="0"/>
              </a:spcBef>
              <a:spcAft>
                <a:spcPct val="0"/>
              </a:spcAft>
              <a:defRPr/>
            </a:pPr>
            <a:r>
              <a:rPr lang="en-US" altLang="en-US" sz="1800" b="1" spc="100" dirty="0" smtClean="0">
                <a:solidFill>
                  <a:schemeClr val="bg1"/>
                </a:solidFill>
              </a:rPr>
              <a:t>Flexible Space</a:t>
            </a:r>
            <a:endParaRPr lang="en-US" altLang="en-US" sz="1800" b="1" spc="100" dirty="0">
              <a:solidFill>
                <a:schemeClr val="bg1"/>
              </a:solidFill>
            </a:endParaRPr>
          </a:p>
        </p:txBody>
      </p:sp>
    </p:spTree>
    <p:extLst>
      <p:ext uri="{BB962C8B-B14F-4D97-AF65-F5344CB8AC3E}">
        <p14:creationId xmlns:p14="http://schemas.microsoft.com/office/powerpoint/2010/main" val="35861285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500" fill="hold"/>
                                        <p:tgtEl>
                                          <p:spTgt spid="4"/>
                                        </p:tgtEl>
                                      </p:cBhvr>
                                      <p:by x="50000" y="50000"/>
                                    </p:animScale>
                                  </p:childTnLst>
                                </p:cTn>
                              </p:par>
                              <p:par>
                                <p:cTn id="14" presetID="0" presetClass="path" presetSubtype="0" accel="50000" decel="50000" fill="hold" grpId="2" nodeType="withEffect">
                                  <p:stCondLst>
                                    <p:cond delay="0"/>
                                  </p:stCondLst>
                                  <p:childTnLst>
                                    <p:animMotion origin="layout" path="M -2.08333E-6 1.73472E-17 L -0.36341 -0.29398 " pathEditMode="relative" rAng="0" ptsTypes="AA">
                                      <p:cBhvr>
                                        <p:cTn id="15" dur="2000" fill="hold"/>
                                        <p:tgtEl>
                                          <p:spTgt spid="4"/>
                                        </p:tgtEl>
                                        <p:attrNameLst>
                                          <p:attrName>ppt_x</p:attrName>
                                          <p:attrName>ppt_y</p:attrName>
                                        </p:attrNameLst>
                                      </p:cBhvr>
                                      <p:rCtr x="-18242" y="-14468"/>
                                    </p:animMotion>
                                  </p:childTnLst>
                                </p:cTn>
                              </p:par>
                              <p:par>
                                <p:cTn id="16" presetID="2" presetClass="entr" presetSubtype="2"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500" fill="hold"/>
                                        <p:tgtEl>
                                          <p:spTgt spid="5"/>
                                        </p:tgtEl>
                                        <p:attrNameLst>
                                          <p:attrName>ppt_x</p:attrName>
                                        </p:attrNameLst>
                                      </p:cBhvr>
                                      <p:tavLst>
                                        <p:tav tm="0">
                                          <p:val>
                                            <p:strVal val="1+#ppt_w/2"/>
                                          </p:val>
                                        </p:tav>
                                        <p:tav tm="100000">
                                          <p:val>
                                            <p:strVal val="#ppt_x"/>
                                          </p:val>
                                        </p:tav>
                                      </p:tavLst>
                                    </p:anim>
                                    <p:anim calcmode="lin" valueType="num">
                                      <p:cBhvr additive="base">
                                        <p:cTn id="19"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build="p" advAuto="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y CRA Slide">
    <p:bg>
      <p:bgPr>
        <a:solidFill>
          <a:srgbClr val="515151"/>
        </a:solidFill>
        <a:effectLst/>
      </p:bgPr>
    </p:bg>
    <p:spTree>
      <p:nvGrpSpPr>
        <p:cNvPr id="1" name=""/>
        <p:cNvGrpSpPr/>
        <p:nvPr/>
      </p:nvGrpSpPr>
      <p:grpSpPr>
        <a:xfrm>
          <a:off x="0" y="0"/>
          <a:ext cx="0" cy="0"/>
          <a:chOff x="0" y="0"/>
          <a:chExt cx="0" cy="0"/>
        </a:xfrm>
      </p:grpSpPr>
      <p:sp>
        <p:nvSpPr>
          <p:cNvPr id="2" name="Rectangle 1"/>
          <p:cNvSpPr/>
          <p:nvPr userDrawn="1"/>
        </p:nvSpPr>
        <p:spPr>
          <a:xfrm>
            <a:off x="4908396" y="2211345"/>
            <a:ext cx="2900758" cy="584775"/>
          </a:xfrm>
          <a:prstGeom prst="rect">
            <a:avLst/>
          </a:prstGeom>
        </p:spPr>
        <p:txBody>
          <a:bodyPr wrap="square">
            <a:spAutoFit/>
          </a:bodyPr>
          <a:lstStyle/>
          <a:p>
            <a:pPr algn="ctr">
              <a:defRPr/>
            </a:pPr>
            <a:r>
              <a:rPr lang="en-US" altLang="en-US" sz="3200" b="1" spc="300" dirty="0" smtClean="0"/>
              <a:t>OUR </a:t>
            </a:r>
            <a:r>
              <a:rPr lang="en-US" altLang="en-US" sz="3200" b="1" spc="300" dirty="0" smtClean="0">
                <a:solidFill>
                  <a:schemeClr val="tx2"/>
                </a:solidFill>
              </a:rPr>
              <a:t>PEOPLE</a:t>
            </a:r>
            <a:endParaRPr lang="en-US" altLang="en-US" sz="3200" b="1" spc="300" dirty="0">
              <a:solidFill>
                <a:schemeClr val="tx2"/>
              </a:solidFill>
            </a:endParaRPr>
          </a:p>
        </p:txBody>
      </p:sp>
      <p:sp>
        <p:nvSpPr>
          <p:cNvPr id="3" name="Rectangle 2"/>
          <p:cNvSpPr/>
          <p:nvPr userDrawn="1"/>
        </p:nvSpPr>
        <p:spPr>
          <a:xfrm>
            <a:off x="3568717" y="837243"/>
            <a:ext cx="5580117" cy="584775"/>
          </a:xfrm>
          <a:prstGeom prst="rect">
            <a:avLst/>
          </a:prstGeom>
        </p:spPr>
        <p:txBody>
          <a:bodyPr wrap="none">
            <a:spAutoFit/>
          </a:bodyPr>
          <a:lstStyle/>
          <a:p>
            <a:pPr algn="ctr">
              <a:defRPr/>
            </a:pPr>
            <a:r>
              <a:rPr lang="en-US" altLang="en-US" sz="3200" b="1" spc="300" dirty="0" smtClean="0">
                <a:solidFill>
                  <a:schemeClr val="tx2"/>
                </a:solidFill>
              </a:rPr>
              <a:t>UNIQUE </a:t>
            </a:r>
            <a:r>
              <a:rPr lang="en-US" altLang="en-US" sz="3200" b="1" spc="300" dirty="0" smtClean="0"/>
              <a:t>UNDERSTANDING </a:t>
            </a:r>
            <a:endParaRPr lang="en-US" altLang="en-US" sz="3200" b="1" spc="300" dirty="0"/>
          </a:p>
        </p:txBody>
      </p:sp>
      <p:sp>
        <p:nvSpPr>
          <p:cNvPr id="4" name="Rectangle 3"/>
          <p:cNvSpPr/>
          <p:nvPr userDrawn="1"/>
        </p:nvSpPr>
        <p:spPr>
          <a:xfrm>
            <a:off x="3445894" y="3585447"/>
            <a:ext cx="5825762" cy="584775"/>
          </a:xfrm>
          <a:prstGeom prst="rect">
            <a:avLst/>
          </a:prstGeom>
        </p:spPr>
        <p:txBody>
          <a:bodyPr wrap="none">
            <a:spAutoFit/>
          </a:bodyPr>
          <a:lstStyle/>
          <a:p>
            <a:pPr algn="ctr">
              <a:defRPr/>
            </a:pPr>
            <a:r>
              <a:rPr lang="en-US" altLang="en-US" sz="3200" b="1" spc="300" dirty="0" smtClean="0"/>
              <a:t>COLLABORATIVE </a:t>
            </a:r>
            <a:r>
              <a:rPr lang="en-US" altLang="en-US" sz="3200" b="1" spc="300" dirty="0" smtClean="0">
                <a:solidFill>
                  <a:schemeClr val="tx2"/>
                </a:solidFill>
              </a:rPr>
              <a:t>APPROACH</a:t>
            </a:r>
            <a:endParaRPr lang="en-US" altLang="en-US" sz="3200" b="1" spc="300" dirty="0">
              <a:solidFill>
                <a:schemeClr val="tx2"/>
              </a:solidFill>
            </a:endParaRPr>
          </a:p>
        </p:txBody>
      </p:sp>
      <p:sp>
        <p:nvSpPr>
          <p:cNvPr id="5" name="Rectangle 4"/>
          <p:cNvSpPr/>
          <p:nvPr userDrawn="1"/>
        </p:nvSpPr>
        <p:spPr>
          <a:xfrm>
            <a:off x="3807788" y="4959549"/>
            <a:ext cx="5101973" cy="584775"/>
          </a:xfrm>
          <a:prstGeom prst="rect">
            <a:avLst/>
          </a:prstGeom>
        </p:spPr>
        <p:txBody>
          <a:bodyPr wrap="none">
            <a:spAutoFit/>
          </a:bodyPr>
          <a:lstStyle/>
          <a:p>
            <a:pPr algn="ctr">
              <a:defRPr/>
            </a:pPr>
            <a:r>
              <a:rPr lang="en-US" altLang="en-US" sz="3200" b="1" spc="300" dirty="0" smtClean="0">
                <a:solidFill>
                  <a:schemeClr val="tx2"/>
                </a:solidFill>
              </a:rPr>
              <a:t>COST EFFECTIVE </a:t>
            </a:r>
            <a:r>
              <a:rPr lang="en-US" altLang="en-US" sz="3200" b="1" spc="300" dirty="0" smtClean="0"/>
              <a:t>DESIGN</a:t>
            </a:r>
            <a:endParaRPr lang="en-US" altLang="en-US" sz="3200" b="1" spc="300" dirty="0"/>
          </a:p>
        </p:txBody>
      </p:sp>
      <p:sp>
        <p:nvSpPr>
          <p:cNvPr id="6" name="Rectangle 5"/>
          <p:cNvSpPr/>
          <p:nvPr userDrawn="1"/>
        </p:nvSpPr>
        <p:spPr>
          <a:xfrm>
            <a:off x="3992485" y="6333651"/>
            <a:ext cx="4732578" cy="584775"/>
          </a:xfrm>
          <a:prstGeom prst="rect">
            <a:avLst/>
          </a:prstGeom>
        </p:spPr>
        <p:txBody>
          <a:bodyPr wrap="none">
            <a:spAutoFit/>
          </a:bodyPr>
          <a:lstStyle/>
          <a:p>
            <a:pPr algn="ctr">
              <a:defRPr/>
            </a:pPr>
            <a:r>
              <a:rPr lang="en-US" altLang="en-US" sz="3200" b="1" spc="300" dirty="0" smtClean="0"/>
              <a:t>GUARANTEED </a:t>
            </a:r>
            <a:r>
              <a:rPr lang="en-US" altLang="en-US" sz="3200" b="1" spc="300" dirty="0" smtClean="0">
                <a:solidFill>
                  <a:schemeClr val="tx2"/>
                </a:solidFill>
              </a:rPr>
              <a:t>BUDGET</a:t>
            </a:r>
            <a:endParaRPr lang="en-US" altLang="en-US" sz="3200" b="1" spc="300" dirty="0">
              <a:solidFill>
                <a:schemeClr val="tx2"/>
              </a:solidFill>
            </a:endParaRPr>
          </a:p>
        </p:txBody>
      </p:sp>
    </p:spTree>
    <p:extLst>
      <p:ext uri="{BB962C8B-B14F-4D97-AF65-F5344CB8AC3E}">
        <p14:creationId xmlns:p14="http://schemas.microsoft.com/office/powerpoint/2010/main" val="20464038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36363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36363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36363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36363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36363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41414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4285" y="5094331"/>
            <a:ext cx="1173031" cy="1266128"/>
          </a:xfrm>
          <a:prstGeom prst="rect">
            <a:avLst/>
          </a:prstGeom>
          <a:ln>
            <a:solidFill>
              <a:schemeClr val="tx1"/>
            </a:solidFill>
          </a:ln>
        </p:spPr>
      </p:pic>
      <p:sp>
        <p:nvSpPr>
          <p:cNvPr id="3" name="TextBox 2"/>
          <p:cNvSpPr txBox="1"/>
          <p:nvPr userDrawn="1"/>
        </p:nvSpPr>
        <p:spPr>
          <a:xfrm>
            <a:off x="3960074" y="6512453"/>
            <a:ext cx="4881452" cy="690702"/>
          </a:xfrm>
          <a:prstGeom prst="rect">
            <a:avLst/>
          </a:prstGeom>
          <a:noFill/>
        </p:spPr>
        <p:txBody>
          <a:bodyPr wrap="square" rtlCol="0">
            <a:spAutoFit/>
          </a:bodyPr>
          <a:lstStyle/>
          <a:p>
            <a:pPr algn="ctr"/>
            <a:r>
              <a:rPr lang="en-US" sz="1944" dirty="0" smtClean="0"/>
              <a:t>Crabtree, Rohrbaugh &amp; Associates</a:t>
            </a:r>
          </a:p>
          <a:p>
            <a:pPr algn="ctr"/>
            <a:r>
              <a:rPr lang="en-US" sz="1944" dirty="0" smtClean="0"/>
              <a:t>www.cra-architects.com</a:t>
            </a:r>
            <a:endParaRPr lang="en-US" sz="1944" dirty="0"/>
          </a:p>
        </p:txBody>
      </p:sp>
    </p:spTree>
    <p:extLst>
      <p:ext uri="{BB962C8B-B14F-4D97-AF65-F5344CB8AC3E}">
        <p14:creationId xmlns:p14="http://schemas.microsoft.com/office/powerpoint/2010/main" val="2206252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80110" y="7005898"/>
            <a:ext cx="2880360" cy="413808"/>
          </a:xfrm>
          <a:prstGeom prst="rect">
            <a:avLst/>
          </a:prstGeom>
        </p:spPr>
        <p:txBody>
          <a:bodyPr/>
          <a:lstStyle/>
          <a:p>
            <a:fld id="{C96C9789-C95D-45C5-860A-C63302F7B5F3}" type="datetimeFigureOut">
              <a:rPr lang="en-US" smtClean="0"/>
              <a:t>4/18/2018</a:t>
            </a:fld>
            <a:endParaRPr lang="en-US" dirty="0"/>
          </a:p>
        </p:txBody>
      </p:sp>
      <p:sp>
        <p:nvSpPr>
          <p:cNvPr id="4" name="Footer Placeholder 3"/>
          <p:cNvSpPr>
            <a:spLocks noGrp="1"/>
          </p:cNvSpPr>
          <p:nvPr>
            <p:ph type="ftr" sz="quarter" idx="11"/>
          </p:nvPr>
        </p:nvSpPr>
        <p:spPr>
          <a:xfrm>
            <a:off x="4240530" y="7203864"/>
            <a:ext cx="4320540" cy="413808"/>
          </a:xfrm>
          <a:prstGeom prst="rect">
            <a:avLst/>
          </a:prstGeom>
        </p:spPr>
        <p:txBody>
          <a:bodyPr/>
          <a:lstStyle/>
          <a:p>
            <a:endParaRPr lang="en-US" dirty="0"/>
          </a:p>
        </p:txBody>
      </p:sp>
      <p:sp>
        <p:nvSpPr>
          <p:cNvPr id="5" name="Slide Number Placeholder 4"/>
          <p:cNvSpPr>
            <a:spLocks noGrp="1"/>
          </p:cNvSpPr>
          <p:nvPr>
            <p:ph type="sldNum" sz="quarter" idx="12"/>
          </p:nvPr>
        </p:nvSpPr>
        <p:spPr>
          <a:xfrm>
            <a:off x="9041130" y="7203864"/>
            <a:ext cx="2880360" cy="413808"/>
          </a:xfrm>
          <a:prstGeom prst="rect">
            <a:avLst/>
          </a:prstGeom>
        </p:spPr>
        <p:txBody>
          <a:bodyPr/>
          <a:lstStyle/>
          <a:p>
            <a:fld id="{C20DCE7A-150F-4D18-AB70-1BF82DDDFA6D}" type="slidenum">
              <a:rPr lang="en-US" smtClean="0"/>
              <a:t>‹#›</a:t>
            </a:fld>
            <a:endParaRPr lang="en-US" dirty="0"/>
          </a:p>
        </p:txBody>
      </p:sp>
    </p:spTree>
    <p:extLst>
      <p:ext uri="{BB962C8B-B14F-4D97-AF65-F5344CB8AC3E}">
        <p14:creationId xmlns:p14="http://schemas.microsoft.com/office/powerpoint/2010/main" val="8613238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0110" y="7005898"/>
            <a:ext cx="2880360" cy="413808"/>
          </a:xfrm>
          <a:prstGeom prst="rect">
            <a:avLst/>
          </a:prstGeom>
        </p:spPr>
        <p:txBody>
          <a:bodyPr/>
          <a:lstStyle/>
          <a:p>
            <a:fld id="{C96C9789-C95D-45C5-860A-C63302F7B5F3}" type="datetimeFigureOut">
              <a:rPr lang="en-US" smtClean="0"/>
              <a:t>4/18/2018</a:t>
            </a:fld>
            <a:endParaRPr lang="en-US" dirty="0"/>
          </a:p>
        </p:txBody>
      </p:sp>
      <p:sp>
        <p:nvSpPr>
          <p:cNvPr id="3" name="Footer Placeholder 2"/>
          <p:cNvSpPr>
            <a:spLocks noGrp="1"/>
          </p:cNvSpPr>
          <p:nvPr>
            <p:ph type="ftr" sz="quarter" idx="11"/>
          </p:nvPr>
        </p:nvSpPr>
        <p:spPr>
          <a:xfrm>
            <a:off x="4240530" y="7203864"/>
            <a:ext cx="4320540" cy="413808"/>
          </a:xfrm>
          <a:prstGeom prst="rect">
            <a:avLst/>
          </a:prstGeom>
        </p:spPr>
        <p:txBody>
          <a:bodyPr/>
          <a:lstStyle/>
          <a:p>
            <a:endParaRPr lang="en-US" dirty="0"/>
          </a:p>
        </p:txBody>
      </p:sp>
      <p:sp>
        <p:nvSpPr>
          <p:cNvPr id="4" name="Slide Number Placeholder 3"/>
          <p:cNvSpPr>
            <a:spLocks noGrp="1"/>
          </p:cNvSpPr>
          <p:nvPr>
            <p:ph type="sldNum" sz="quarter" idx="12"/>
          </p:nvPr>
        </p:nvSpPr>
        <p:spPr>
          <a:xfrm>
            <a:off x="9041130" y="7203864"/>
            <a:ext cx="2880360" cy="413808"/>
          </a:xfrm>
          <a:prstGeom prst="rect">
            <a:avLst/>
          </a:prstGeom>
        </p:spPr>
        <p:txBody>
          <a:bodyPr/>
          <a:lstStyle/>
          <a:p>
            <a:fld id="{C20DCE7A-150F-4D18-AB70-1BF82DDDFA6D}" type="slidenum">
              <a:rPr lang="en-US" smtClean="0"/>
              <a:t>‹#›</a:t>
            </a:fld>
            <a:endParaRPr lang="en-US" dirty="0"/>
          </a:p>
        </p:txBody>
      </p:sp>
    </p:spTree>
    <p:extLst>
      <p:ext uri="{BB962C8B-B14F-4D97-AF65-F5344CB8AC3E}">
        <p14:creationId xmlns:p14="http://schemas.microsoft.com/office/powerpoint/2010/main" val="4485051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442347" y="1119082"/>
            <a:ext cx="6480810" cy="5523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81778" y="2331720"/>
            <a:ext cx="4128849"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80110" y="7005898"/>
            <a:ext cx="2880360" cy="413808"/>
          </a:xfrm>
          <a:prstGeom prst="rect">
            <a:avLst/>
          </a:prstGeom>
        </p:spPr>
        <p:txBody>
          <a:bodyPr/>
          <a:lstStyle/>
          <a:p>
            <a:fld id="{C96C9789-C95D-45C5-860A-C63302F7B5F3}" type="datetimeFigureOut">
              <a:rPr lang="en-US" smtClean="0"/>
              <a:t>4/18/2018</a:t>
            </a:fld>
            <a:endParaRPr lang="en-US" dirty="0"/>
          </a:p>
        </p:txBody>
      </p:sp>
      <p:sp>
        <p:nvSpPr>
          <p:cNvPr id="6" name="Footer Placeholder 5"/>
          <p:cNvSpPr>
            <a:spLocks noGrp="1"/>
          </p:cNvSpPr>
          <p:nvPr>
            <p:ph type="ftr" sz="quarter" idx="11"/>
          </p:nvPr>
        </p:nvSpPr>
        <p:spPr>
          <a:xfrm>
            <a:off x="4240530" y="7203864"/>
            <a:ext cx="432054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9041130" y="7203864"/>
            <a:ext cx="2880360" cy="413808"/>
          </a:xfrm>
          <a:prstGeom prst="rect">
            <a:avLst/>
          </a:prstGeom>
        </p:spPr>
        <p:txBody>
          <a:bodyPr/>
          <a:lstStyle/>
          <a:p>
            <a:fld id="{C20DCE7A-150F-4D18-AB70-1BF82DDDFA6D}" type="slidenum">
              <a:rPr lang="en-US" smtClean="0"/>
              <a:t>‹#›</a:t>
            </a:fld>
            <a:endParaRPr lang="en-US" dirty="0"/>
          </a:p>
        </p:txBody>
      </p:sp>
    </p:spTree>
    <p:extLst>
      <p:ext uri="{BB962C8B-B14F-4D97-AF65-F5344CB8AC3E}">
        <p14:creationId xmlns:p14="http://schemas.microsoft.com/office/powerpoint/2010/main" val="35806171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442347" y="1119082"/>
            <a:ext cx="6480810" cy="5523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81778" y="2331720"/>
            <a:ext cx="4128849" cy="4319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80110" y="7005898"/>
            <a:ext cx="2880360" cy="413808"/>
          </a:xfrm>
          <a:prstGeom prst="rect">
            <a:avLst/>
          </a:prstGeom>
        </p:spPr>
        <p:txBody>
          <a:bodyPr/>
          <a:lstStyle/>
          <a:p>
            <a:fld id="{C96C9789-C95D-45C5-860A-C63302F7B5F3}" type="datetimeFigureOut">
              <a:rPr lang="en-US" smtClean="0"/>
              <a:t>4/18/2018</a:t>
            </a:fld>
            <a:endParaRPr lang="en-US" dirty="0"/>
          </a:p>
        </p:txBody>
      </p:sp>
      <p:sp>
        <p:nvSpPr>
          <p:cNvPr id="6" name="Footer Placeholder 5"/>
          <p:cNvSpPr>
            <a:spLocks noGrp="1"/>
          </p:cNvSpPr>
          <p:nvPr>
            <p:ph type="ftr" sz="quarter" idx="11"/>
          </p:nvPr>
        </p:nvSpPr>
        <p:spPr>
          <a:xfrm>
            <a:off x="4240530" y="7203864"/>
            <a:ext cx="4320540" cy="413808"/>
          </a:xfrm>
          <a:prstGeom prst="rect">
            <a:avLst/>
          </a:prstGeom>
        </p:spPr>
        <p:txBody>
          <a:bodyPr/>
          <a:lstStyle/>
          <a:p>
            <a:endParaRPr lang="en-US" dirty="0"/>
          </a:p>
        </p:txBody>
      </p:sp>
      <p:sp>
        <p:nvSpPr>
          <p:cNvPr id="7" name="Slide Number Placeholder 6"/>
          <p:cNvSpPr>
            <a:spLocks noGrp="1"/>
          </p:cNvSpPr>
          <p:nvPr>
            <p:ph type="sldNum" sz="quarter" idx="12"/>
          </p:nvPr>
        </p:nvSpPr>
        <p:spPr>
          <a:xfrm>
            <a:off x="9041130" y="7203864"/>
            <a:ext cx="2880360" cy="413808"/>
          </a:xfrm>
          <a:prstGeom prst="rect">
            <a:avLst/>
          </a:prstGeom>
        </p:spPr>
        <p:txBody>
          <a:bodyPr/>
          <a:lstStyle/>
          <a:p>
            <a:fld id="{C20DCE7A-150F-4D18-AB70-1BF82DDDFA6D}" type="slidenum">
              <a:rPr lang="en-US" smtClean="0"/>
              <a:t>‹#›</a:t>
            </a:fld>
            <a:endParaRPr lang="en-US" dirty="0"/>
          </a:p>
        </p:txBody>
      </p:sp>
    </p:spTree>
    <p:extLst>
      <p:ext uri="{BB962C8B-B14F-4D97-AF65-F5344CB8AC3E}">
        <p14:creationId xmlns:p14="http://schemas.microsoft.com/office/powerpoint/2010/main" val="4387607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80110" y="7005898"/>
            <a:ext cx="2880360" cy="413808"/>
          </a:xfrm>
          <a:prstGeom prst="rect">
            <a:avLst/>
          </a:prstGeom>
        </p:spPr>
        <p:txBody>
          <a:bodyPr/>
          <a:lstStyle/>
          <a:p>
            <a:fld id="{C96C9789-C95D-45C5-860A-C63302F7B5F3}" type="datetimeFigureOut">
              <a:rPr lang="en-US" smtClean="0"/>
              <a:t>4/18/2018</a:t>
            </a:fld>
            <a:endParaRPr lang="en-US" dirty="0"/>
          </a:p>
        </p:txBody>
      </p:sp>
      <p:sp>
        <p:nvSpPr>
          <p:cNvPr id="5" name="Footer Placeholder 4"/>
          <p:cNvSpPr>
            <a:spLocks noGrp="1"/>
          </p:cNvSpPr>
          <p:nvPr>
            <p:ph type="ftr" sz="quarter" idx="11"/>
          </p:nvPr>
        </p:nvSpPr>
        <p:spPr>
          <a:xfrm>
            <a:off x="4240530" y="7203864"/>
            <a:ext cx="432054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9041130" y="7203864"/>
            <a:ext cx="2880360" cy="413808"/>
          </a:xfrm>
          <a:prstGeom prst="rect">
            <a:avLst/>
          </a:prstGeom>
        </p:spPr>
        <p:txBody>
          <a:bodyPr/>
          <a:lstStyle/>
          <a:p>
            <a:fld id="{C20DCE7A-150F-4D18-AB70-1BF82DDDFA6D}" type="slidenum">
              <a:rPr lang="en-US" smtClean="0"/>
              <a:t>‹#›</a:t>
            </a:fld>
            <a:endParaRPr lang="en-US" dirty="0"/>
          </a:p>
        </p:txBody>
      </p:sp>
    </p:spTree>
    <p:extLst>
      <p:ext uri="{BB962C8B-B14F-4D97-AF65-F5344CB8AC3E}">
        <p14:creationId xmlns:p14="http://schemas.microsoft.com/office/powerpoint/2010/main" val="121087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413808"/>
            <a:ext cx="2760345" cy="6586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0110" y="413808"/>
            <a:ext cx="8121015"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80110" y="7005898"/>
            <a:ext cx="2880360" cy="413808"/>
          </a:xfrm>
          <a:prstGeom prst="rect">
            <a:avLst/>
          </a:prstGeom>
        </p:spPr>
        <p:txBody>
          <a:bodyPr/>
          <a:lstStyle/>
          <a:p>
            <a:fld id="{C96C9789-C95D-45C5-860A-C63302F7B5F3}" type="datetimeFigureOut">
              <a:rPr lang="en-US" smtClean="0"/>
              <a:t>4/18/2018</a:t>
            </a:fld>
            <a:endParaRPr lang="en-US" dirty="0"/>
          </a:p>
        </p:txBody>
      </p:sp>
      <p:sp>
        <p:nvSpPr>
          <p:cNvPr id="5" name="Footer Placeholder 4"/>
          <p:cNvSpPr>
            <a:spLocks noGrp="1"/>
          </p:cNvSpPr>
          <p:nvPr>
            <p:ph type="ftr" sz="quarter" idx="11"/>
          </p:nvPr>
        </p:nvSpPr>
        <p:spPr>
          <a:xfrm>
            <a:off x="4240530" y="7203864"/>
            <a:ext cx="432054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9041130" y="7203864"/>
            <a:ext cx="2880360" cy="413808"/>
          </a:xfrm>
          <a:prstGeom prst="rect">
            <a:avLst/>
          </a:prstGeom>
        </p:spPr>
        <p:txBody>
          <a:bodyPr/>
          <a:lstStyle/>
          <a:p>
            <a:fld id="{C20DCE7A-150F-4D18-AB70-1BF82DDDFA6D}" type="slidenum">
              <a:rPr lang="en-US" smtClean="0"/>
              <a:t>‹#›</a:t>
            </a:fld>
            <a:endParaRPr lang="en-US" dirty="0"/>
          </a:p>
        </p:txBody>
      </p:sp>
    </p:spTree>
    <p:extLst>
      <p:ext uri="{BB962C8B-B14F-4D97-AF65-F5344CB8AC3E}">
        <p14:creationId xmlns:p14="http://schemas.microsoft.com/office/powerpoint/2010/main" val="2377546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rgbClr val="494949"/>
        </a:solidFill>
        <a:effectLst/>
      </p:bgPr>
    </p:bg>
    <p:spTree>
      <p:nvGrpSpPr>
        <p:cNvPr id="1" name=""/>
        <p:cNvGrpSpPr/>
        <p:nvPr/>
      </p:nvGrpSpPr>
      <p:grpSpPr>
        <a:xfrm>
          <a:off x="0" y="0"/>
          <a:ext cx="0" cy="0"/>
          <a:chOff x="0" y="0"/>
          <a:chExt cx="0" cy="0"/>
        </a:xfrm>
      </p:grpSpPr>
      <p:sp>
        <p:nvSpPr>
          <p:cNvPr id="3" name="Rectangle 2"/>
          <p:cNvSpPr/>
          <p:nvPr userDrawn="1"/>
        </p:nvSpPr>
        <p:spPr>
          <a:xfrm rot="16200000">
            <a:off x="8341768" y="2778203"/>
            <a:ext cx="7772400" cy="2215991"/>
          </a:xfrm>
          <a:prstGeom prst="rect">
            <a:avLst/>
          </a:prstGeom>
        </p:spPr>
        <p:txBody>
          <a:bodyPr wrap="square">
            <a:spAutoFit/>
          </a:bodyPr>
          <a:lstStyle/>
          <a:p>
            <a:pPr algn="ctr">
              <a:defRPr/>
            </a:pPr>
            <a:r>
              <a:rPr lang="en-US" altLang="en-US" sz="13800" b="1" spc="600" dirty="0" smtClean="0">
                <a:solidFill>
                  <a:schemeClr val="tx1">
                    <a:lumMod val="65000"/>
                  </a:schemeClr>
                </a:solidFill>
              </a:rPr>
              <a:t>AGENDA</a:t>
            </a:r>
            <a:endParaRPr lang="en-US" altLang="en-US" sz="13800" b="1" spc="600" dirty="0">
              <a:solidFill>
                <a:schemeClr val="tx1">
                  <a:lumMod val="65000"/>
                </a:schemeClr>
              </a:solidFill>
            </a:endParaRPr>
          </a:p>
        </p:txBody>
      </p:sp>
    </p:spTree>
    <p:extLst>
      <p:ext uri="{BB962C8B-B14F-4D97-AF65-F5344CB8AC3E}">
        <p14:creationId xmlns:p14="http://schemas.microsoft.com/office/powerpoint/2010/main" val="29578428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2894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3443" y="5201392"/>
            <a:ext cx="11041380" cy="170021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80110" y="7203864"/>
            <a:ext cx="2880360" cy="413808"/>
          </a:xfrm>
          <a:prstGeom prst="rect">
            <a:avLst/>
          </a:prstGeom>
        </p:spPr>
        <p:txBody>
          <a:bodyPr/>
          <a:lstStyle/>
          <a:p>
            <a:endParaRPr lang="en-US" dirty="0"/>
          </a:p>
        </p:txBody>
      </p:sp>
      <p:sp>
        <p:nvSpPr>
          <p:cNvPr id="5" name="Footer Placeholder 4"/>
          <p:cNvSpPr>
            <a:spLocks noGrp="1"/>
          </p:cNvSpPr>
          <p:nvPr>
            <p:ph type="ftr" sz="quarter" idx="11"/>
          </p:nvPr>
        </p:nvSpPr>
        <p:spPr>
          <a:xfrm>
            <a:off x="4240530" y="7203864"/>
            <a:ext cx="4320540" cy="413808"/>
          </a:xfrm>
          <a:prstGeom prst="rect">
            <a:avLst/>
          </a:prstGeom>
        </p:spPr>
        <p:txBody>
          <a:bodyPr/>
          <a:lstStyle/>
          <a:p>
            <a:r>
              <a:rPr lang="en-US" dirty="0" smtClean="0"/>
              <a:t>Crabtree, Rohrbaugh &amp; Associates</a:t>
            </a:r>
            <a:endParaRPr lang="en-US" dirty="0"/>
          </a:p>
        </p:txBody>
      </p:sp>
      <p:sp>
        <p:nvSpPr>
          <p:cNvPr id="6" name="Slide Number Placeholder 5"/>
          <p:cNvSpPr>
            <a:spLocks noGrp="1"/>
          </p:cNvSpPr>
          <p:nvPr>
            <p:ph type="sldNum" sz="quarter" idx="12"/>
          </p:nvPr>
        </p:nvSpPr>
        <p:spPr>
          <a:xfrm>
            <a:off x="9041130" y="7203864"/>
            <a:ext cx="2880360" cy="413808"/>
          </a:xfrm>
          <a:prstGeom prst="rect">
            <a:avLst/>
          </a:prstGeom>
        </p:spPr>
        <p:txBody>
          <a:bodyPr/>
          <a:lstStyle/>
          <a:p>
            <a:fld id="{218C3EBE-B54C-4CDF-8F15-1AA43C547F09}" type="slidenum">
              <a:rPr lang="en-US" smtClean="0"/>
              <a:t>‹#›</a:t>
            </a:fld>
            <a:endParaRPr lang="en-US" dirty="0"/>
          </a:p>
        </p:txBody>
      </p:sp>
    </p:spTree>
    <p:extLst>
      <p:ext uri="{BB962C8B-B14F-4D97-AF65-F5344CB8AC3E}">
        <p14:creationId xmlns:p14="http://schemas.microsoft.com/office/powerpoint/2010/main" val="27170380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110" y="413809"/>
            <a:ext cx="11041380" cy="1502305"/>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854300" y="7014430"/>
            <a:ext cx="4320540" cy="413808"/>
          </a:xfrm>
          <a:prstGeom prst="rect">
            <a:avLst/>
          </a:prstGeom>
        </p:spPr>
        <p:txBody>
          <a:bodyPr/>
          <a:lstStyle/>
          <a:p>
            <a:r>
              <a:rPr lang="en-US" dirty="0" smtClean="0"/>
              <a:t>Crabtree, Rohrbaugh &amp; Associates</a:t>
            </a:r>
            <a:endParaRPr lang="en-US" dirty="0"/>
          </a:p>
        </p:txBody>
      </p:sp>
    </p:spTree>
    <p:extLst>
      <p:ext uri="{BB962C8B-B14F-4D97-AF65-F5344CB8AC3E}">
        <p14:creationId xmlns:p14="http://schemas.microsoft.com/office/powerpoint/2010/main" val="480675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4783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roject Slide Option 1 Dar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8806100" y="1521346"/>
            <a:ext cx="3840480" cy="5742940"/>
          </a:xfrm>
        </p:spPr>
        <p:txBody>
          <a:bodyPr>
            <a:normAutofit/>
          </a:bodyPr>
          <a:lstStyle>
            <a:lvl1pPr marL="0" indent="0">
              <a:lnSpc>
                <a:spcPct val="150000"/>
              </a:lnSpc>
              <a:buFont typeface="Arial" panose="020B0604020202020204" pitchFamily="34" charset="0"/>
              <a:buNone/>
              <a:defRPr sz="4000" baseline="30000"/>
            </a:lvl1pPr>
            <a:lvl2pPr>
              <a:defRPr sz="2000"/>
            </a:lvl2pPr>
            <a:lvl3pPr>
              <a:defRPr sz="1800"/>
            </a:lvl3pPr>
            <a:lvl4pPr>
              <a:defRPr sz="1600"/>
            </a:lvl4pPr>
            <a:lvl5pPr>
              <a:defRPr sz="1600"/>
            </a:lvl5pPr>
          </a:lstStyle>
          <a:p>
            <a:pPr lvl="0"/>
            <a:r>
              <a:rPr lang="en-US" dirty="0" smtClean="0"/>
              <a:t>21st century design</a:t>
            </a:r>
          </a:p>
          <a:p>
            <a:pPr lvl="0"/>
            <a:r>
              <a:rPr lang="en-US" dirty="0" smtClean="0"/>
              <a:t>800 students</a:t>
            </a:r>
          </a:p>
          <a:p>
            <a:pPr lvl="0"/>
            <a:r>
              <a:rPr lang="en-US" dirty="0" smtClean="0"/>
              <a:t>Building Modernization</a:t>
            </a:r>
          </a:p>
          <a:p>
            <a:pPr lvl="0"/>
            <a:r>
              <a:rPr lang="en-US" dirty="0" smtClean="0"/>
              <a:t>Flexible space</a:t>
            </a:r>
            <a:endParaRPr lang="en-US" dirty="0"/>
          </a:p>
        </p:txBody>
      </p:sp>
      <p:sp>
        <p:nvSpPr>
          <p:cNvPr id="8" name="Picture Placeholder 7"/>
          <p:cNvSpPr>
            <a:spLocks noGrp="1"/>
          </p:cNvSpPr>
          <p:nvPr>
            <p:ph type="pic" sz="quarter" idx="11"/>
          </p:nvPr>
        </p:nvSpPr>
        <p:spPr>
          <a:xfrm>
            <a:off x="0" y="0"/>
            <a:ext cx="8562737" cy="7772400"/>
          </a:xfrm>
        </p:spPr>
        <p:txBody>
          <a:bodyPr/>
          <a:lstStyle/>
          <a:p>
            <a:endParaRPr lang="en-US" dirty="0"/>
          </a:p>
        </p:txBody>
      </p:sp>
      <p:sp>
        <p:nvSpPr>
          <p:cNvPr id="10" name="Text Placeholder 9"/>
          <p:cNvSpPr>
            <a:spLocks noGrp="1"/>
          </p:cNvSpPr>
          <p:nvPr>
            <p:ph type="body" sz="quarter" idx="12"/>
          </p:nvPr>
        </p:nvSpPr>
        <p:spPr>
          <a:xfrm>
            <a:off x="8806100" y="152086"/>
            <a:ext cx="3840480" cy="11352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533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41414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6573" y="5117499"/>
            <a:ext cx="7641600" cy="1064778"/>
          </a:xfrm>
        </p:spPr>
        <p:txBody>
          <a:bodyPr anchor="b">
            <a:noAutofit/>
          </a:bodyPr>
          <a:lstStyle>
            <a:lvl1pPr algn="r">
              <a:defRPr sz="6000" b="1" spc="300" baseline="0">
                <a:solidFill>
                  <a:schemeClr val="tx1"/>
                </a:solidFill>
                <a:latin typeface="+mn-lt"/>
              </a:defRPr>
            </a:lvl1pPr>
          </a:lstStyle>
          <a:p>
            <a:r>
              <a:rPr lang="en-US" dirty="0" smtClean="0"/>
              <a:t>INTRODUCTION</a:t>
            </a:r>
            <a:endParaRPr lang="en-US" dirty="0"/>
          </a:p>
        </p:txBody>
      </p:sp>
      <p:sp>
        <p:nvSpPr>
          <p:cNvPr id="4" name="Date Placeholder 3"/>
          <p:cNvSpPr>
            <a:spLocks noGrp="1"/>
          </p:cNvSpPr>
          <p:nvPr>
            <p:ph type="dt" sz="half" idx="10"/>
          </p:nvPr>
        </p:nvSpPr>
        <p:spPr>
          <a:xfrm>
            <a:off x="880110" y="7005898"/>
            <a:ext cx="2880360" cy="413808"/>
          </a:xfrm>
          <a:prstGeom prst="rect">
            <a:avLst/>
          </a:prstGeom>
        </p:spPr>
        <p:txBody>
          <a:bodyPr/>
          <a:lstStyle/>
          <a:p>
            <a:fld id="{C96C9789-C95D-45C5-860A-C63302F7B5F3}" type="datetimeFigureOut">
              <a:rPr lang="en-US" smtClean="0"/>
              <a:t>4/18/2018</a:t>
            </a:fld>
            <a:endParaRPr lang="en-US" dirty="0"/>
          </a:p>
        </p:txBody>
      </p:sp>
      <p:sp>
        <p:nvSpPr>
          <p:cNvPr id="5" name="Footer Placeholder 4"/>
          <p:cNvSpPr>
            <a:spLocks noGrp="1"/>
          </p:cNvSpPr>
          <p:nvPr>
            <p:ph type="ftr" sz="quarter" idx="11"/>
          </p:nvPr>
        </p:nvSpPr>
        <p:spPr>
          <a:xfrm>
            <a:off x="4240530" y="7203864"/>
            <a:ext cx="4320540" cy="413808"/>
          </a:xfrm>
          <a:prstGeom prst="rect">
            <a:avLst/>
          </a:prstGeom>
        </p:spPr>
        <p:txBody>
          <a:bodyPr/>
          <a:lstStyle/>
          <a:p>
            <a:endParaRPr lang="en-US" dirty="0"/>
          </a:p>
        </p:txBody>
      </p:sp>
      <p:sp>
        <p:nvSpPr>
          <p:cNvPr id="6" name="Slide Number Placeholder 5"/>
          <p:cNvSpPr>
            <a:spLocks noGrp="1"/>
          </p:cNvSpPr>
          <p:nvPr>
            <p:ph type="sldNum" sz="quarter" idx="12"/>
          </p:nvPr>
        </p:nvSpPr>
        <p:spPr>
          <a:xfrm>
            <a:off x="9041130" y="7203864"/>
            <a:ext cx="2880360" cy="413808"/>
          </a:xfrm>
          <a:prstGeom prst="rect">
            <a:avLst/>
          </a:prstGeom>
        </p:spPr>
        <p:txBody>
          <a:bodyPr/>
          <a:lstStyle/>
          <a:p>
            <a:fld id="{C20DCE7A-150F-4D18-AB70-1BF82DDDFA6D}" type="slidenum">
              <a:rPr lang="en-US" smtClean="0"/>
              <a:t>‹#›</a:t>
            </a:fld>
            <a:endParaRPr lang="en-US" dirty="0"/>
          </a:p>
        </p:txBody>
      </p:sp>
      <p:sp>
        <p:nvSpPr>
          <p:cNvPr id="3" name="Rectangle 2"/>
          <p:cNvSpPr/>
          <p:nvPr userDrawn="1"/>
        </p:nvSpPr>
        <p:spPr>
          <a:xfrm>
            <a:off x="0" y="5897409"/>
            <a:ext cx="12801600" cy="1874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spTree>
    <p:extLst>
      <p:ext uri="{BB962C8B-B14F-4D97-AF65-F5344CB8AC3E}">
        <p14:creationId xmlns:p14="http://schemas.microsoft.com/office/powerpoint/2010/main" val="14368702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Dark">
    <p:bg>
      <p:bgPr>
        <a:solidFill>
          <a:srgbClr val="4949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3832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Ligh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404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ient Quote Slide">
    <p:bg>
      <p:bgPr>
        <a:solidFill>
          <a:srgbClr val="24242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094" r="16314"/>
          <a:stretch/>
        </p:blipFill>
        <p:spPr>
          <a:xfrm>
            <a:off x="4284100" y="1"/>
            <a:ext cx="8517500" cy="7808840"/>
          </a:xfrm>
          <a:prstGeom prst="rect">
            <a:avLst/>
          </a:prstGeom>
        </p:spPr>
      </p:pic>
      <p:sp>
        <p:nvSpPr>
          <p:cNvPr id="2" name="Rectangle 1"/>
          <p:cNvSpPr/>
          <p:nvPr userDrawn="1"/>
        </p:nvSpPr>
        <p:spPr>
          <a:xfrm rot="222519">
            <a:off x="6842165" y="4449888"/>
            <a:ext cx="1451038" cy="3154710"/>
          </a:xfrm>
          <a:prstGeom prst="rect">
            <a:avLst/>
          </a:prstGeom>
        </p:spPr>
        <p:txBody>
          <a:bodyPr wrap="none">
            <a:spAutoFit/>
          </a:bodyPr>
          <a:lstStyle/>
          <a:p>
            <a:r>
              <a:rPr lang="en-US" altLang="en-US" sz="19900" b="1" spc="100" dirty="0">
                <a:solidFill>
                  <a:srgbClr val="565656"/>
                </a:solidFill>
                <a:latin typeface="Batang" panose="02030600000101010101" pitchFamily="18" charset="-127"/>
                <a:ea typeface="Batang" panose="02030600000101010101" pitchFamily="18" charset="-127"/>
              </a:rPr>
              <a:t>”</a:t>
            </a:r>
            <a:endParaRPr lang="en-US" sz="19900" dirty="0">
              <a:solidFill>
                <a:srgbClr val="565656"/>
              </a:solidFill>
              <a:latin typeface="Batang" panose="02030600000101010101" pitchFamily="18" charset="-127"/>
              <a:ea typeface="Batang" panose="02030600000101010101" pitchFamily="18" charset="-127"/>
            </a:endParaRPr>
          </a:p>
        </p:txBody>
      </p:sp>
      <p:sp>
        <p:nvSpPr>
          <p:cNvPr id="3" name="Rectangle 2"/>
          <p:cNvSpPr/>
          <p:nvPr userDrawn="1"/>
        </p:nvSpPr>
        <p:spPr>
          <a:xfrm rot="451437">
            <a:off x="1687959" y="97357"/>
            <a:ext cx="1451038" cy="3154710"/>
          </a:xfrm>
          <a:prstGeom prst="rect">
            <a:avLst/>
          </a:prstGeom>
        </p:spPr>
        <p:txBody>
          <a:bodyPr wrap="none">
            <a:spAutoFit/>
          </a:bodyPr>
          <a:lstStyle/>
          <a:p>
            <a:r>
              <a:rPr lang="en-US" altLang="en-US" sz="19900" b="1" spc="100" dirty="0" smtClean="0">
                <a:solidFill>
                  <a:srgbClr val="565656"/>
                </a:solidFill>
                <a:latin typeface="Batang" panose="02030600000101010101" pitchFamily="18" charset="-127"/>
                <a:ea typeface="Batang" panose="02030600000101010101" pitchFamily="18" charset="-127"/>
              </a:rPr>
              <a:t>“</a:t>
            </a:r>
            <a:endParaRPr lang="en-US" sz="19900" dirty="0">
              <a:solidFill>
                <a:srgbClr val="565656"/>
              </a:solidFill>
              <a:latin typeface="Batang" panose="02030600000101010101" pitchFamily="18" charset="-127"/>
              <a:ea typeface="Batang" panose="02030600000101010101" pitchFamily="18" charset="-127"/>
            </a:endParaRPr>
          </a:p>
        </p:txBody>
      </p:sp>
      <p:sp>
        <p:nvSpPr>
          <p:cNvPr id="4" name="Rectangle 3"/>
          <p:cNvSpPr/>
          <p:nvPr userDrawn="1"/>
        </p:nvSpPr>
        <p:spPr>
          <a:xfrm>
            <a:off x="2639155" y="880060"/>
            <a:ext cx="7281323" cy="5139869"/>
          </a:xfrm>
          <a:prstGeom prst="rect">
            <a:avLst/>
          </a:prstGeom>
        </p:spPr>
        <p:txBody>
          <a:bodyPr wrap="square">
            <a:spAutoFit/>
          </a:bodyPr>
          <a:lstStyle/>
          <a:p>
            <a:pPr lvl="0" algn="just" fontAlgn="base">
              <a:spcBef>
                <a:spcPct val="0"/>
              </a:spcBef>
              <a:spcAft>
                <a:spcPct val="0"/>
              </a:spcAft>
              <a:defRPr/>
            </a:pPr>
            <a:r>
              <a:rPr lang="en-US" altLang="en-US" sz="3200" b="1" spc="100" dirty="0" smtClean="0"/>
              <a:t>Our </a:t>
            </a:r>
            <a:r>
              <a:rPr lang="en-US" altLang="en-US" sz="3200" b="1" spc="100" dirty="0"/>
              <a:t>district initially hired this firm due to their </a:t>
            </a:r>
            <a:r>
              <a:rPr lang="en-US" altLang="en-US" sz="3200" b="1" spc="100" dirty="0">
                <a:solidFill>
                  <a:schemeClr val="tx2"/>
                </a:solidFill>
              </a:rPr>
              <a:t>outstanding reputation </a:t>
            </a:r>
            <a:r>
              <a:rPr lang="en-US" altLang="en-US" sz="3200" b="1" spc="100" dirty="0"/>
              <a:t>in the area of school construction as well as their ability to design </a:t>
            </a:r>
            <a:r>
              <a:rPr lang="en-US" altLang="en-US" sz="3200" b="1" spc="100" dirty="0">
                <a:solidFill>
                  <a:schemeClr val="tx2"/>
                </a:solidFill>
              </a:rPr>
              <a:t>high quality </a:t>
            </a:r>
            <a:r>
              <a:rPr lang="en-US" altLang="en-US" sz="3200" b="1" spc="100" dirty="0"/>
              <a:t>buildings in a </a:t>
            </a:r>
            <a:r>
              <a:rPr lang="en-US" altLang="en-US" sz="3200" b="1" spc="100" dirty="0">
                <a:solidFill>
                  <a:schemeClr val="tx2"/>
                </a:solidFill>
              </a:rPr>
              <a:t>cost effective </a:t>
            </a:r>
            <a:r>
              <a:rPr lang="en-US" altLang="en-US" sz="3200" b="1" spc="100" dirty="0"/>
              <a:t>manner.  I am proud to report that the district has been very pleased with their final </a:t>
            </a:r>
            <a:r>
              <a:rPr lang="en-US" altLang="en-US" sz="3200" b="1" spc="100" dirty="0" smtClean="0"/>
              <a:t>product.</a:t>
            </a:r>
          </a:p>
          <a:p>
            <a:pPr lvl="0" algn="just" fontAlgn="base">
              <a:spcBef>
                <a:spcPct val="0"/>
              </a:spcBef>
              <a:spcAft>
                <a:spcPct val="0"/>
              </a:spcAft>
              <a:defRPr/>
            </a:pPr>
            <a:endParaRPr lang="en-US" altLang="en-US" sz="3200" b="1" spc="100" dirty="0"/>
          </a:p>
          <a:p>
            <a:pPr lvl="0" algn="r" fontAlgn="base">
              <a:spcBef>
                <a:spcPct val="0"/>
              </a:spcBef>
              <a:spcAft>
                <a:spcPct val="0"/>
              </a:spcAft>
              <a:defRPr/>
            </a:pPr>
            <a:r>
              <a:rPr lang="en-US" altLang="en-US" sz="2000" b="1" spc="100" dirty="0" smtClean="0"/>
              <a:t>Dr</a:t>
            </a:r>
            <a:r>
              <a:rPr lang="en-US" altLang="en-US" sz="2000" b="1" spc="100" dirty="0"/>
              <a:t>. Michael G. Leichliter, </a:t>
            </a:r>
            <a:r>
              <a:rPr lang="en-US" altLang="en-US" sz="2000" b="1" spc="100" dirty="0" smtClean="0"/>
              <a:t>Superintendent</a:t>
            </a:r>
          </a:p>
          <a:p>
            <a:pPr lvl="0" algn="r" fontAlgn="base">
              <a:spcBef>
                <a:spcPct val="0"/>
              </a:spcBef>
              <a:spcAft>
                <a:spcPct val="0"/>
              </a:spcAft>
              <a:defRPr/>
            </a:pPr>
            <a:r>
              <a:rPr lang="en-US" altLang="en-US" sz="2000" b="1" spc="100" dirty="0" smtClean="0"/>
              <a:t>Penn </a:t>
            </a:r>
            <a:r>
              <a:rPr lang="en-US" altLang="en-US" sz="2000" b="1" spc="100" dirty="0"/>
              <a:t>Manor </a:t>
            </a:r>
            <a:r>
              <a:rPr lang="en-US" altLang="en-US" sz="2000" b="1" spc="100" dirty="0" smtClean="0"/>
              <a:t>School District</a:t>
            </a:r>
            <a:endParaRPr lang="en-US" altLang="en-US" sz="2000" b="1" spc="100" dirty="0"/>
          </a:p>
        </p:txBody>
      </p:sp>
    </p:spTree>
    <p:extLst>
      <p:ext uri="{BB962C8B-B14F-4D97-AF65-F5344CB8AC3E}">
        <p14:creationId xmlns:p14="http://schemas.microsoft.com/office/powerpoint/2010/main" val="42060971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500" fill="hold"/>
                                        <p:tgtEl>
                                          <p:spTgt spid="4"/>
                                        </p:tgtEl>
                                      </p:cBhvr>
                                      <p:by x="50000" y="50000"/>
                                    </p:animScale>
                                  </p:childTnLst>
                                </p:cTn>
                              </p:par>
                              <p:par>
                                <p:cTn id="24" presetID="22" presetClass="exit" presetSubtype="4" fill="hold" grpId="1" nodeType="withEffect">
                                  <p:stCondLst>
                                    <p:cond delay="0"/>
                                  </p:stCondLst>
                                  <p:childTnLst>
                                    <p:animEffect transition="out" filter="wipe(down)">
                                      <p:cBhvr>
                                        <p:cTn id="25" dur="1000"/>
                                        <p:tgtEl>
                                          <p:spTgt spid="3"/>
                                        </p:tgtEl>
                                      </p:cBhvr>
                                    </p:animEffect>
                                    <p:set>
                                      <p:cBhvr>
                                        <p:cTn id="26" dur="1" fill="hold">
                                          <p:stCondLst>
                                            <p:cond delay="999"/>
                                          </p:stCondLst>
                                        </p:cTn>
                                        <p:tgtEl>
                                          <p:spTgt spid="3"/>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par>
                                <p:cTn id="30" presetID="0" presetClass="path" presetSubtype="0" accel="50000" decel="50000" fill="hold" grpId="2" nodeType="withEffect">
                                  <p:stCondLst>
                                    <p:cond delay="0"/>
                                  </p:stCondLst>
                                  <p:childTnLst>
                                    <p:animMotion origin="layout" path="M 0.00235 -0.02407 L -0.32135 -0.23102 " pathEditMode="relative" rAng="0" ptsTypes="AA">
                                      <p:cBhvr>
                                        <p:cTn id="31" dur="2000" fill="hold"/>
                                        <p:tgtEl>
                                          <p:spTgt spid="4"/>
                                        </p:tgtEl>
                                        <p:attrNameLst>
                                          <p:attrName>ppt_x</p:attrName>
                                          <p:attrName>ppt_y</p:attrName>
                                        </p:attrNameLst>
                                      </p:cBhvr>
                                      <p:rCtr x="-16185" y="-10347"/>
                                    </p:animMotion>
                                  </p:childTnLst>
                                </p:cTn>
                              </p:par>
                              <p:par>
                                <p:cTn id="32" presetID="2" presetClass="entr" presetSubtype="2" fill="hold" nodeType="withEffect">
                                  <p:stCondLst>
                                    <p:cond delay="5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500" fill="hold"/>
                                        <p:tgtEl>
                                          <p:spTgt spid="5"/>
                                        </p:tgtEl>
                                        <p:attrNameLst>
                                          <p:attrName>ppt_x</p:attrName>
                                        </p:attrNameLst>
                                      </p:cBhvr>
                                      <p:tavLst>
                                        <p:tav tm="0">
                                          <p:val>
                                            <p:strVal val="1+#ppt_w/2"/>
                                          </p:val>
                                        </p:tav>
                                        <p:tav tm="100000">
                                          <p:val>
                                            <p:strVal val="#ppt_x"/>
                                          </p:val>
                                        </p:tav>
                                      </p:tavLst>
                                    </p:anim>
                                    <p:anim calcmode="lin" valueType="num">
                                      <p:cBhvr additive="base">
                                        <p:cTn id="35"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4" grpId="2"/>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ject Slide Option 1 Dar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1205" t="7154" r="1609" b="8504"/>
          <a:stretch/>
        </p:blipFill>
        <p:spPr>
          <a:xfrm>
            <a:off x="0" y="-5060"/>
            <a:ext cx="8601075" cy="7777460"/>
          </a:xfrm>
          <a:prstGeom prst="rect">
            <a:avLst/>
          </a:prstGeom>
        </p:spPr>
      </p:pic>
      <p:sp>
        <p:nvSpPr>
          <p:cNvPr id="4" name="TextBox 3"/>
          <p:cNvSpPr txBox="1"/>
          <p:nvPr userDrawn="1"/>
        </p:nvSpPr>
        <p:spPr>
          <a:xfrm>
            <a:off x="8806100" y="136018"/>
            <a:ext cx="3840480" cy="954107"/>
          </a:xfrm>
          <a:prstGeom prst="rect">
            <a:avLst/>
          </a:prstGeom>
          <a:noFill/>
        </p:spPr>
        <p:txBody>
          <a:bodyPr wrap="square" rtlCol="0">
            <a:spAutoFit/>
          </a:bodyPr>
          <a:lstStyle/>
          <a:p>
            <a:pPr algn="just"/>
            <a:r>
              <a:rPr lang="en-US" sz="3200" b="1" spc="0" dirty="0" smtClean="0">
                <a:solidFill>
                  <a:schemeClr val="accent6">
                    <a:lumMod val="75000"/>
                  </a:schemeClr>
                </a:solidFill>
              </a:rPr>
              <a:t>MIDDLETOWN</a:t>
            </a:r>
            <a:r>
              <a:rPr lang="en-US" sz="3200" b="1" spc="0" baseline="0" dirty="0" smtClean="0">
                <a:solidFill>
                  <a:schemeClr val="accent6">
                    <a:lumMod val="75000"/>
                  </a:schemeClr>
                </a:solidFill>
              </a:rPr>
              <a:t> </a:t>
            </a:r>
            <a:r>
              <a:rPr lang="en-US" sz="3200" b="1" spc="0" dirty="0" smtClean="0">
                <a:solidFill>
                  <a:schemeClr val="accent6">
                    <a:lumMod val="75000"/>
                  </a:schemeClr>
                </a:solidFill>
              </a:rPr>
              <a:t>AREA </a:t>
            </a:r>
            <a:r>
              <a:rPr lang="en-US" sz="2400" b="1" spc="0" dirty="0" smtClean="0">
                <a:solidFill>
                  <a:schemeClr val="accent6">
                    <a:lumMod val="75000"/>
                  </a:schemeClr>
                </a:solidFill>
              </a:rPr>
              <a:t>HIGH SCHOOL</a:t>
            </a:r>
            <a:endParaRPr lang="en-US" sz="2400" b="1" spc="0" dirty="0">
              <a:solidFill>
                <a:schemeClr val="accent6">
                  <a:lumMod val="75000"/>
                </a:schemeClr>
              </a:solidFill>
            </a:endParaRPr>
          </a:p>
        </p:txBody>
      </p:sp>
      <p:sp>
        <p:nvSpPr>
          <p:cNvPr id="7" name="Text Placeholder 6"/>
          <p:cNvSpPr>
            <a:spLocks noGrp="1"/>
          </p:cNvSpPr>
          <p:nvPr>
            <p:ph type="body" sz="quarter" idx="10" hasCustomPrompt="1"/>
          </p:nvPr>
        </p:nvSpPr>
        <p:spPr>
          <a:xfrm>
            <a:off x="8806100" y="1521346"/>
            <a:ext cx="3840480" cy="5742940"/>
          </a:xfrm>
        </p:spPr>
        <p:txBody>
          <a:bodyPr>
            <a:normAutofit/>
          </a:bodyPr>
          <a:lstStyle>
            <a:lvl1pPr marL="0" indent="0">
              <a:lnSpc>
                <a:spcPct val="150000"/>
              </a:lnSpc>
              <a:buFont typeface="Arial" panose="020B0604020202020204" pitchFamily="34" charset="0"/>
              <a:buNone/>
              <a:defRPr sz="4000" baseline="30000"/>
            </a:lvl1pPr>
            <a:lvl2pPr>
              <a:defRPr sz="2000"/>
            </a:lvl2pPr>
            <a:lvl3pPr>
              <a:defRPr sz="1800"/>
            </a:lvl3pPr>
            <a:lvl4pPr>
              <a:defRPr sz="1600"/>
            </a:lvl4pPr>
            <a:lvl5pPr>
              <a:defRPr sz="1600"/>
            </a:lvl5pPr>
          </a:lstStyle>
          <a:p>
            <a:pPr lvl="0"/>
            <a:r>
              <a:rPr lang="en-US" dirty="0" smtClean="0"/>
              <a:t>21st century design</a:t>
            </a:r>
          </a:p>
          <a:p>
            <a:pPr lvl="0"/>
            <a:r>
              <a:rPr lang="en-US" dirty="0" smtClean="0"/>
              <a:t>800 students</a:t>
            </a:r>
          </a:p>
          <a:p>
            <a:pPr lvl="0"/>
            <a:r>
              <a:rPr lang="en-US" dirty="0" smtClean="0"/>
              <a:t>Building Modernization</a:t>
            </a:r>
          </a:p>
          <a:p>
            <a:pPr lvl="0"/>
            <a:r>
              <a:rPr lang="en-US" dirty="0" smtClean="0"/>
              <a:t>Flexible space</a:t>
            </a:r>
            <a:endParaRPr lang="en-US" dirty="0"/>
          </a:p>
        </p:txBody>
      </p:sp>
    </p:spTree>
    <p:extLst>
      <p:ext uri="{BB962C8B-B14F-4D97-AF65-F5344CB8AC3E}">
        <p14:creationId xmlns:p14="http://schemas.microsoft.com/office/powerpoint/2010/main" val="37123452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Slide Option 1 Ligh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1205" t="7154" r="1609" b="8504"/>
          <a:stretch/>
        </p:blipFill>
        <p:spPr>
          <a:xfrm>
            <a:off x="0" y="-5060"/>
            <a:ext cx="8601075" cy="7777460"/>
          </a:xfrm>
          <a:prstGeom prst="rect">
            <a:avLst/>
          </a:prstGeom>
        </p:spPr>
      </p:pic>
      <p:sp>
        <p:nvSpPr>
          <p:cNvPr id="4" name="TextBox 3"/>
          <p:cNvSpPr txBox="1"/>
          <p:nvPr userDrawn="1"/>
        </p:nvSpPr>
        <p:spPr>
          <a:xfrm>
            <a:off x="8806100" y="136018"/>
            <a:ext cx="3840480" cy="954107"/>
          </a:xfrm>
          <a:prstGeom prst="rect">
            <a:avLst/>
          </a:prstGeom>
          <a:noFill/>
        </p:spPr>
        <p:txBody>
          <a:bodyPr wrap="square" rtlCol="0">
            <a:spAutoFit/>
          </a:bodyPr>
          <a:lstStyle/>
          <a:p>
            <a:pPr algn="just"/>
            <a:r>
              <a:rPr lang="en-US" sz="3200" b="1" spc="0" dirty="0" smtClean="0">
                <a:solidFill>
                  <a:schemeClr val="accent6">
                    <a:lumMod val="75000"/>
                  </a:schemeClr>
                </a:solidFill>
              </a:rPr>
              <a:t>MIDDLETOWN</a:t>
            </a:r>
            <a:r>
              <a:rPr lang="en-US" sz="3200" b="1" spc="0" baseline="0" dirty="0" smtClean="0">
                <a:solidFill>
                  <a:schemeClr val="accent6">
                    <a:lumMod val="75000"/>
                  </a:schemeClr>
                </a:solidFill>
              </a:rPr>
              <a:t> </a:t>
            </a:r>
            <a:r>
              <a:rPr lang="en-US" sz="3200" b="1" spc="0" dirty="0" smtClean="0">
                <a:solidFill>
                  <a:schemeClr val="accent6">
                    <a:lumMod val="75000"/>
                  </a:schemeClr>
                </a:solidFill>
              </a:rPr>
              <a:t>AREA </a:t>
            </a:r>
            <a:r>
              <a:rPr lang="en-US" sz="2400" b="1" spc="0" dirty="0" smtClean="0">
                <a:solidFill>
                  <a:schemeClr val="accent6">
                    <a:lumMod val="75000"/>
                  </a:schemeClr>
                </a:solidFill>
              </a:rPr>
              <a:t>HIGH SCHOOL</a:t>
            </a:r>
            <a:endParaRPr lang="en-US" sz="2400" b="1" spc="0" dirty="0">
              <a:solidFill>
                <a:schemeClr val="accent6">
                  <a:lumMod val="75000"/>
                </a:schemeClr>
              </a:solidFill>
            </a:endParaRPr>
          </a:p>
        </p:txBody>
      </p:sp>
      <p:sp>
        <p:nvSpPr>
          <p:cNvPr id="7" name="Text Placeholder 6"/>
          <p:cNvSpPr>
            <a:spLocks noGrp="1"/>
          </p:cNvSpPr>
          <p:nvPr>
            <p:ph type="body" sz="quarter" idx="10" hasCustomPrompt="1"/>
          </p:nvPr>
        </p:nvSpPr>
        <p:spPr>
          <a:xfrm>
            <a:off x="8806100" y="1521346"/>
            <a:ext cx="3840480" cy="5742940"/>
          </a:xfrm>
        </p:spPr>
        <p:txBody>
          <a:bodyPr>
            <a:normAutofit/>
          </a:bodyPr>
          <a:lstStyle>
            <a:lvl1pPr marL="0" indent="0">
              <a:lnSpc>
                <a:spcPct val="150000"/>
              </a:lnSpc>
              <a:buFont typeface="Arial" panose="020B0604020202020204" pitchFamily="34" charset="0"/>
              <a:buNone/>
              <a:defRPr sz="4000" baseline="30000"/>
            </a:lvl1pPr>
            <a:lvl2pPr>
              <a:defRPr sz="2000"/>
            </a:lvl2pPr>
            <a:lvl3pPr>
              <a:defRPr sz="1800"/>
            </a:lvl3pPr>
            <a:lvl4pPr>
              <a:defRPr sz="1600"/>
            </a:lvl4pPr>
            <a:lvl5pPr>
              <a:defRPr sz="1600"/>
            </a:lvl5pPr>
          </a:lstStyle>
          <a:p>
            <a:pPr lvl="0"/>
            <a:r>
              <a:rPr lang="en-US" dirty="0" smtClean="0"/>
              <a:t>21st century design</a:t>
            </a:r>
          </a:p>
          <a:p>
            <a:pPr lvl="0"/>
            <a:r>
              <a:rPr lang="en-US" dirty="0" smtClean="0"/>
              <a:t>800 students</a:t>
            </a:r>
          </a:p>
          <a:p>
            <a:pPr lvl="0"/>
            <a:r>
              <a:rPr lang="en-US" dirty="0" smtClean="0"/>
              <a:t>Building Modernization</a:t>
            </a:r>
          </a:p>
          <a:p>
            <a:pPr lvl="0"/>
            <a:r>
              <a:rPr lang="en-US" dirty="0" smtClean="0"/>
              <a:t>Flexible space</a:t>
            </a:r>
            <a:endParaRPr lang="en-US" dirty="0"/>
          </a:p>
        </p:txBody>
      </p:sp>
    </p:spTree>
    <p:extLst>
      <p:ext uri="{BB962C8B-B14F-4D97-AF65-F5344CB8AC3E}">
        <p14:creationId xmlns:p14="http://schemas.microsoft.com/office/powerpoint/2010/main" val="3719299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ject Slide Option 2">
    <p:bg>
      <p:bgPr>
        <a:solidFill>
          <a:srgbClr val="24242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7856" b="7346"/>
          <a:stretch/>
        </p:blipFill>
        <p:spPr>
          <a:xfrm>
            <a:off x="0" y="-37683"/>
            <a:ext cx="12801600" cy="7819506"/>
          </a:xfrm>
          <a:prstGeom prst="rect">
            <a:avLst/>
          </a:prstGeom>
        </p:spPr>
      </p:pic>
      <p:sp>
        <p:nvSpPr>
          <p:cNvPr id="10" name="TextBox 9"/>
          <p:cNvSpPr txBox="1"/>
          <p:nvPr userDrawn="1"/>
        </p:nvSpPr>
        <p:spPr>
          <a:xfrm>
            <a:off x="165838" y="103632"/>
            <a:ext cx="7384196" cy="523220"/>
          </a:xfrm>
          <a:prstGeom prst="rect">
            <a:avLst/>
          </a:prstGeom>
          <a:noFill/>
        </p:spPr>
        <p:txBody>
          <a:bodyPr wrap="square" rtlCol="0">
            <a:spAutoFit/>
          </a:bodyPr>
          <a:lstStyle/>
          <a:p>
            <a:r>
              <a:rPr lang="en-US" sz="2800" b="1" spc="300" dirty="0" smtClean="0"/>
              <a:t>MIDDLETOWN AREA HIGH SCHOOL</a:t>
            </a:r>
            <a:endParaRPr lang="en-US" sz="2800" b="1" spc="300" dirty="0"/>
          </a:p>
        </p:txBody>
      </p:sp>
      <p:sp>
        <p:nvSpPr>
          <p:cNvPr id="5" name="Rectangle 4"/>
          <p:cNvSpPr/>
          <p:nvPr userDrawn="1"/>
        </p:nvSpPr>
        <p:spPr>
          <a:xfrm>
            <a:off x="1" y="-37683"/>
            <a:ext cx="12801600" cy="7819506"/>
          </a:xfrm>
          <a:prstGeom prst="rect">
            <a:avLst/>
          </a:prstGeom>
          <a:solidFill>
            <a:srgbClr val="0A0A0C">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dirty="0"/>
          </a:p>
        </p:txBody>
      </p:sp>
      <p:sp>
        <p:nvSpPr>
          <p:cNvPr id="6" name="TextBox 5"/>
          <p:cNvSpPr txBox="1"/>
          <p:nvPr userDrawn="1"/>
        </p:nvSpPr>
        <p:spPr>
          <a:xfrm>
            <a:off x="3670711" y="959666"/>
            <a:ext cx="5460174" cy="646331"/>
          </a:xfrm>
          <a:prstGeom prst="rect">
            <a:avLst/>
          </a:prstGeom>
          <a:noFill/>
        </p:spPr>
        <p:txBody>
          <a:bodyPr wrap="square" rtlCol="0">
            <a:spAutoFit/>
          </a:bodyPr>
          <a:lstStyle/>
          <a:p>
            <a:pPr algn="ctr"/>
            <a:r>
              <a:rPr lang="en-US" sz="5400" b="1" spc="300" baseline="30000" dirty="0" smtClean="0"/>
              <a:t>21st CENTURY DESIGN</a:t>
            </a:r>
          </a:p>
        </p:txBody>
      </p:sp>
      <p:sp>
        <p:nvSpPr>
          <p:cNvPr id="7" name="TextBox 6"/>
          <p:cNvSpPr txBox="1"/>
          <p:nvPr userDrawn="1"/>
        </p:nvSpPr>
        <p:spPr>
          <a:xfrm>
            <a:off x="4131424" y="2556926"/>
            <a:ext cx="4538750" cy="923330"/>
          </a:xfrm>
          <a:prstGeom prst="rect">
            <a:avLst/>
          </a:prstGeom>
          <a:noFill/>
        </p:spPr>
        <p:txBody>
          <a:bodyPr wrap="square" rtlCol="0">
            <a:spAutoFit/>
          </a:bodyPr>
          <a:lstStyle/>
          <a:p>
            <a:pPr algn="ctr"/>
            <a:r>
              <a:rPr lang="en-US" sz="5400" b="1" spc="300" baseline="30000" dirty="0" smtClean="0"/>
              <a:t>800 STUDENTS</a:t>
            </a:r>
            <a:endParaRPr lang="en-US" sz="1944" dirty="0"/>
          </a:p>
        </p:txBody>
      </p:sp>
      <p:sp>
        <p:nvSpPr>
          <p:cNvPr id="8" name="TextBox 7"/>
          <p:cNvSpPr txBox="1"/>
          <p:nvPr userDrawn="1"/>
        </p:nvSpPr>
        <p:spPr>
          <a:xfrm>
            <a:off x="3124512" y="4468119"/>
            <a:ext cx="6552572" cy="923330"/>
          </a:xfrm>
          <a:prstGeom prst="rect">
            <a:avLst/>
          </a:prstGeom>
          <a:noFill/>
        </p:spPr>
        <p:txBody>
          <a:bodyPr wrap="square" rtlCol="0">
            <a:spAutoFit/>
          </a:bodyPr>
          <a:lstStyle/>
          <a:p>
            <a:pPr algn="ctr"/>
            <a:r>
              <a:rPr lang="en-US" sz="5400" b="1" spc="300" baseline="30000" dirty="0" smtClean="0"/>
              <a:t>BUILDING MODERNIZATION</a:t>
            </a:r>
            <a:endParaRPr lang="en-US" sz="1944" dirty="0"/>
          </a:p>
        </p:txBody>
      </p:sp>
      <p:sp>
        <p:nvSpPr>
          <p:cNvPr id="9" name="TextBox 8"/>
          <p:cNvSpPr txBox="1"/>
          <p:nvPr userDrawn="1"/>
        </p:nvSpPr>
        <p:spPr>
          <a:xfrm>
            <a:off x="4131424" y="6124971"/>
            <a:ext cx="4538750" cy="923330"/>
          </a:xfrm>
          <a:prstGeom prst="rect">
            <a:avLst/>
          </a:prstGeom>
          <a:noFill/>
        </p:spPr>
        <p:txBody>
          <a:bodyPr wrap="square" rtlCol="0">
            <a:spAutoFit/>
          </a:bodyPr>
          <a:lstStyle/>
          <a:p>
            <a:pPr algn="ctr"/>
            <a:r>
              <a:rPr lang="en-US" sz="5400" b="1" spc="600" baseline="30000" dirty="0" smtClean="0"/>
              <a:t>FLEXIBLE SPACE</a:t>
            </a:r>
            <a:endParaRPr lang="en-US" sz="1944" dirty="0"/>
          </a:p>
        </p:txBody>
      </p:sp>
    </p:spTree>
    <p:extLst>
      <p:ext uri="{BB962C8B-B14F-4D97-AF65-F5344CB8AC3E}">
        <p14:creationId xmlns:p14="http://schemas.microsoft.com/office/powerpoint/2010/main" val="17891564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0-#ppt_w/2"/>
                                          </p:val>
                                        </p:tav>
                                        <p:tav tm="100000">
                                          <p:val>
                                            <p:strVal val="#ppt_x"/>
                                          </p:val>
                                        </p:tav>
                                      </p:tavLst>
                                    </p:anim>
                                    <p:anim calcmode="lin" valueType="num">
                                      <p:cBhvr additive="base">
                                        <p:cTn id="17" dur="75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0-#ppt_w/2"/>
                                          </p:val>
                                        </p:tav>
                                        <p:tav tm="100000">
                                          <p:val>
                                            <p:strVal val="#ppt_x"/>
                                          </p:val>
                                        </p:tav>
                                      </p:tavLst>
                                    </p:anim>
                                    <p:anim calcmode="lin" valueType="num">
                                      <p:cBhvr additive="base">
                                        <p:cTn id="22" dur="75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75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50" fill="hold"/>
                                        <p:tgtEl>
                                          <p:spTgt spid="9"/>
                                        </p:tgtEl>
                                        <p:attrNameLst>
                                          <p:attrName>ppt_x</p:attrName>
                                        </p:attrNameLst>
                                      </p:cBhvr>
                                      <p:tavLst>
                                        <p:tav tm="0">
                                          <p:val>
                                            <p:strVal val="0-#ppt_w/2"/>
                                          </p:val>
                                        </p:tav>
                                        <p:tav tm="100000">
                                          <p:val>
                                            <p:strVal val="#ppt_x"/>
                                          </p:val>
                                        </p:tav>
                                      </p:tavLst>
                                    </p:anim>
                                    <p:anim calcmode="lin" valueType="num">
                                      <p:cBhvr additive="base">
                                        <p:cTn id="27" dur="750" fill="hold"/>
                                        <p:tgtEl>
                                          <p:spTgt spid="9"/>
                                        </p:tgtEl>
                                        <p:attrNameLst>
                                          <p:attrName>ppt_y</p:attrName>
                                        </p:attrNameLst>
                                      </p:cBhvr>
                                      <p:tavLst>
                                        <p:tav tm="0">
                                          <p:val>
                                            <p:strVal val="#ppt_y"/>
                                          </p:val>
                                        </p:tav>
                                        <p:tav tm="100000">
                                          <p:val>
                                            <p:strVal val="#ppt_y"/>
                                          </p:val>
                                        </p:tav>
                                      </p:tavLst>
                                    </p:anim>
                                  </p:childTnLst>
                                </p:cTn>
                              </p:par>
                              <p:par>
                                <p:cTn id="28" presetID="47" presetClass="exit" presetSubtype="0" fill="hold" grpId="0" nodeType="withEffect">
                                  <p:stCondLst>
                                    <p:cond delay="0"/>
                                  </p:stCondLst>
                                  <p:childTnLst>
                                    <p:animEffect transition="out" filter="fade">
                                      <p:cBhvr>
                                        <p:cTn id="29" dur="1000"/>
                                        <p:tgtEl>
                                          <p:spTgt spid="10"/>
                                        </p:tgtEl>
                                      </p:cBhvr>
                                    </p:animEffect>
                                    <p:anim calcmode="lin" valueType="num">
                                      <p:cBhvr>
                                        <p:cTn id="30" dur="1000"/>
                                        <p:tgtEl>
                                          <p:spTgt spid="10"/>
                                        </p:tgtEl>
                                        <p:attrNameLst>
                                          <p:attrName>ppt_x</p:attrName>
                                        </p:attrNameLst>
                                      </p:cBhvr>
                                      <p:tavLst>
                                        <p:tav tm="0">
                                          <p:val>
                                            <p:strVal val="ppt_x"/>
                                          </p:val>
                                        </p:tav>
                                        <p:tav tm="100000">
                                          <p:val>
                                            <p:strVal val="ppt_x"/>
                                          </p:val>
                                        </p:tav>
                                      </p:tavLst>
                                    </p:anim>
                                    <p:anim calcmode="lin" valueType="num">
                                      <p:cBhvr>
                                        <p:cTn id="31" dur="1000"/>
                                        <p:tgtEl>
                                          <p:spTgt spid="10"/>
                                        </p:tgtEl>
                                        <p:attrNameLst>
                                          <p:attrName>ppt_y</p:attrName>
                                        </p:attrNameLst>
                                      </p:cBhvr>
                                      <p:tavLst>
                                        <p:tav tm="0">
                                          <p:val>
                                            <p:strVal val="ppt_y"/>
                                          </p:val>
                                        </p:tav>
                                        <p:tav tm="100000">
                                          <p:val>
                                            <p:strVal val="ppt_y-.1"/>
                                          </p:val>
                                        </p:tav>
                                      </p:tavLst>
                                    </p:anim>
                                    <p:set>
                                      <p:cBhvr>
                                        <p:cTn id="3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p:bldP spid="7" grpId="0"/>
      <p:bldP spid="8" grpId="0"/>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949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413809"/>
            <a:ext cx="11041380" cy="1502305"/>
          </a:xfrm>
          <a:prstGeom prst="rect">
            <a:avLst/>
          </a:prstGeom>
        </p:spPr>
        <p:txBody>
          <a:bodyPr vert="horz" lIns="91440" tIns="45720" rIns="91440" bIns="45720" rtlCol="0" anchor="ctr">
            <a:normAutofit/>
          </a:bodyPr>
          <a:lstStyle/>
          <a:p>
            <a:r>
              <a:rPr lang="en-US" dirty="0" smtClean="0"/>
              <a:t>CALIBRI (BODY) UPPERCASE SIZE 36</a:t>
            </a:r>
            <a:endParaRPr lang="en-US" dirty="0"/>
          </a:p>
        </p:txBody>
      </p:sp>
      <p:sp>
        <p:nvSpPr>
          <p:cNvPr id="3" name="Text Placeholder 2"/>
          <p:cNvSpPr>
            <a:spLocks noGrp="1"/>
          </p:cNvSpPr>
          <p:nvPr>
            <p:ph type="body" idx="1"/>
          </p:nvPr>
        </p:nvSpPr>
        <p:spPr>
          <a:xfrm>
            <a:off x="880110" y="2270034"/>
            <a:ext cx="11041380" cy="2220686"/>
          </a:xfrm>
          <a:prstGeom prst="rect">
            <a:avLst/>
          </a:prstGeom>
        </p:spPr>
        <p:txBody>
          <a:bodyPr vert="horz" lIns="91440" tIns="45720" rIns="91440" bIns="45720" rtlCol="0">
            <a:normAutofit/>
          </a:bodyPr>
          <a:lstStyle/>
          <a:p>
            <a:pPr lvl="0"/>
            <a:r>
              <a:rPr lang="en-US" dirty="0" smtClean="0"/>
              <a:t>Calibri (body) Size 32</a:t>
            </a:r>
          </a:p>
        </p:txBody>
      </p:sp>
    </p:spTree>
    <p:extLst>
      <p:ext uri="{BB962C8B-B14F-4D97-AF65-F5344CB8AC3E}">
        <p14:creationId xmlns:p14="http://schemas.microsoft.com/office/powerpoint/2010/main" val="1017633227"/>
      </p:ext>
    </p:extLst>
  </p:cSld>
  <p:clrMap bg1="dk1" tx1="lt1" bg2="dk2" tx2="lt2" accent1="accent1" accent2="accent2" accent3="accent3" accent4="accent4" accent5="accent5" accent6="accent6" hlink="hlink" folHlink="folHlink"/>
  <p:sldLayoutIdLst>
    <p:sldLayoutId id="2147484346" r:id="rId1"/>
    <p:sldLayoutId id="2147484356" r:id="rId2"/>
    <p:sldLayoutId id="2147484347" r:id="rId3"/>
    <p:sldLayoutId id="2147484345" r:id="rId4"/>
    <p:sldLayoutId id="2147484360" r:id="rId5"/>
    <p:sldLayoutId id="2147484357" r:id="rId6"/>
    <p:sldLayoutId id="2147484348" r:id="rId7"/>
    <p:sldLayoutId id="2147484362" r:id="rId8"/>
    <p:sldLayoutId id="2147484358" r:id="rId9"/>
    <p:sldLayoutId id="2147484361" r:id="rId10"/>
    <p:sldLayoutId id="2147484363" r:id="rId11"/>
    <p:sldLayoutId id="2147484359" r:id="rId12"/>
    <p:sldLayoutId id="2147484349" r:id="rId13"/>
    <p:sldLayoutId id="2147484350" r:id="rId14"/>
    <p:sldLayoutId id="2147484351" r:id="rId15"/>
    <p:sldLayoutId id="2147484352" r:id="rId16"/>
    <p:sldLayoutId id="2147484353" r:id="rId17"/>
    <p:sldLayoutId id="2147484354" r:id="rId18"/>
    <p:sldLayoutId id="2147484355" r:id="rId19"/>
    <p:sldLayoutId id="2147484333" r:id="rId20"/>
    <p:sldLayoutId id="2147484334" r:id="rId21"/>
    <p:sldLayoutId id="2147484343" r:id="rId22"/>
    <p:sldLayoutId id="2147484365" r:id="rId23"/>
    <p:sldLayoutId id="2147484489" r:id="rId24"/>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0" baseline="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spc="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218" y="6742545"/>
            <a:ext cx="526473" cy="147782"/>
          </a:xfrm>
          <a:prstGeom prst="rect">
            <a:avLst/>
          </a:prstGeom>
          <a:solidFill>
            <a:srgbClr val="EC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86197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10809288" cy="1576457"/>
          </a:xfrm>
          <a:prstGeom prst="rect">
            <a:avLst/>
          </a:prstGeom>
        </p:spPr>
        <p:txBody>
          <a:bodyPr>
            <a:spAutoFit/>
          </a:bodyPr>
          <a:lstStyle/>
          <a:p>
            <a:pPr>
              <a:defRPr/>
            </a:pPr>
            <a:r>
              <a:rPr lang="en-US" sz="2800" u="none" dirty="0" smtClean="0">
                <a:solidFill>
                  <a:schemeClr val="tx2"/>
                </a:solidFill>
                <a:latin typeface="+mj-lt"/>
              </a:rPr>
              <a:t>4. Mr. Swietzer stated he “found mistakes in numbers throughout the document”</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182880">
              <a:spcBef>
                <a:spcPts val="600"/>
              </a:spcBef>
              <a:defRPr/>
            </a:pPr>
            <a:endParaRPr lang="en-US" u="none" dirty="0">
              <a:latin typeface="Calibri Light" panose="020F0302020204030204" pitchFamily="34" charset="0"/>
            </a:endParaRPr>
          </a:p>
        </p:txBody>
      </p:sp>
    </p:spTree>
    <p:extLst>
      <p:ext uri="{BB962C8B-B14F-4D97-AF65-F5344CB8AC3E}">
        <p14:creationId xmlns:p14="http://schemas.microsoft.com/office/powerpoint/2010/main" val="3537299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26377" y="443501"/>
            <a:ext cx="10809288" cy="769441"/>
          </a:xfrm>
          <a:prstGeom prst="rect">
            <a:avLst/>
          </a:prstGeom>
        </p:spPr>
        <p:txBody>
          <a:bodyPr>
            <a:spAutoFit/>
          </a:bodyPr>
          <a:lstStyle/>
          <a:p>
            <a:pPr>
              <a:defRPr/>
            </a:pPr>
            <a:r>
              <a:rPr lang="en-US" sz="2800" u="none" dirty="0" smtClean="0">
                <a:solidFill>
                  <a:schemeClr val="tx2"/>
                </a:solidFill>
                <a:latin typeface="+mj-lt"/>
              </a:rPr>
              <a:t>5. Asking for more detail of advantages and disadvantages of options.</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021695399"/>
              </p:ext>
            </p:extLst>
          </p:nvPr>
        </p:nvGraphicFramePr>
        <p:xfrm>
          <a:off x="426377" y="1322753"/>
          <a:ext cx="11902950" cy="187960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370840">
                <a:tc>
                  <a:txBody>
                    <a:bodyPr/>
                    <a:lstStyle/>
                    <a:p>
                      <a:pPr algn="l"/>
                      <a:r>
                        <a:rPr lang="en-US" sz="2000" dirty="0" smtClean="0">
                          <a:solidFill>
                            <a:schemeClr val="bg1">
                              <a:lumMod val="90000"/>
                              <a:lumOff val="10000"/>
                            </a:schemeClr>
                          </a:solidFill>
                        </a:rPr>
                        <a:t>Option A: </a:t>
                      </a:r>
                      <a:r>
                        <a:rPr lang="en-US" sz="1600" dirty="0" smtClean="0">
                          <a:solidFill>
                            <a:schemeClr val="bg1">
                              <a:lumMod val="90000"/>
                              <a:lumOff val="10000"/>
                            </a:schemeClr>
                          </a:solidFill>
                        </a:rPr>
                        <a:t>Close Admin</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Slight reduction in building area</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High</a:t>
                      </a:r>
                      <a:r>
                        <a:rPr lang="en-US" baseline="0" dirty="0" smtClean="0">
                          <a:solidFill>
                            <a:schemeClr val="bg1">
                              <a:lumMod val="90000"/>
                              <a:lumOff val="10000"/>
                            </a:schemeClr>
                          </a:solidFill>
                        </a:rPr>
                        <a:t> Implementation costs ($1.1 to $2.3 million)</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r>
                        <a:rPr lang="en-US" dirty="0" smtClean="0">
                          <a:solidFill>
                            <a:schemeClr val="bg1">
                              <a:lumMod val="90000"/>
                              <a:lumOff val="10000"/>
                            </a:schemeClr>
                          </a:solidFill>
                        </a:rPr>
                        <a:t>Keep</a:t>
                      </a:r>
                      <a:r>
                        <a:rPr lang="en-US" baseline="0" dirty="0" smtClean="0">
                          <a:solidFill>
                            <a:schemeClr val="bg1">
                              <a:lumMod val="90000"/>
                              <a:lumOff val="10000"/>
                            </a:schemeClr>
                          </a:solidFill>
                        </a:rPr>
                        <a:t> all existing schools</a:t>
                      </a:r>
                      <a:endParaRPr lang="en-US" dirty="0" smtClean="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Security concerns with Admin on HS campus</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3"/>
                  </a:ext>
                </a:extLst>
              </a:tr>
              <a:tr h="370840">
                <a:tc>
                  <a:txBody>
                    <a:bodyPr/>
                    <a:lstStyle/>
                    <a:p>
                      <a:r>
                        <a:rPr lang="en-US" dirty="0" smtClean="0">
                          <a:solidFill>
                            <a:schemeClr val="bg1">
                              <a:lumMod val="90000"/>
                              <a:lumOff val="10000"/>
                            </a:schemeClr>
                          </a:solidFill>
                        </a:rPr>
                        <a:t>Revenue</a:t>
                      </a:r>
                      <a:r>
                        <a:rPr lang="en-US" baseline="0" dirty="0" smtClean="0">
                          <a:solidFill>
                            <a:schemeClr val="bg1">
                              <a:lumMod val="90000"/>
                              <a:lumOff val="10000"/>
                            </a:schemeClr>
                          </a:solidFill>
                        </a:rPr>
                        <a:t> from sale of admin building</a:t>
                      </a:r>
                      <a:endParaRPr lang="en-US" dirty="0" smtClean="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Reduced</a:t>
                      </a:r>
                      <a:r>
                        <a:rPr lang="en-US" baseline="0" dirty="0" smtClean="0">
                          <a:solidFill>
                            <a:schemeClr val="bg1">
                              <a:lumMod val="90000"/>
                              <a:lumOff val="10000"/>
                            </a:schemeClr>
                          </a:solidFill>
                        </a:rPr>
                        <a:t> efficiency of admin management</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71400938"/>
              </p:ext>
            </p:extLst>
          </p:nvPr>
        </p:nvGraphicFramePr>
        <p:xfrm>
          <a:off x="426377" y="4358448"/>
          <a:ext cx="11902950" cy="225044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128120">
                <a:tc>
                  <a:txBody>
                    <a:bodyPr/>
                    <a:lstStyle/>
                    <a:p>
                      <a:pPr algn="l"/>
                      <a:r>
                        <a:rPr lang="en-US" sz="2000" dirty="0" smtClean="0">
                          <a:solidFill>
                            <a:schemeClr val="bg1">
                              <a:lumMod val="90000"/>
                              <a:lumOff val="10000"/>
                            </a:schemeClr>
                          </a:solidFill>
                        </a:rPr>
                        <a:t>Option B: </a:t>
                      </a:r>
                      <a:r>
                        <a:rPr lang="en-US" sz="1600" dirty="0" smtClean="0">
                          <a:solidFill>
                            <a:schemeClr val="bg1">
                              <a:lumMod val="90000"/>
                              <a:lumOff val="10000"/>
                            </a:schemeClr>
                          </a:solidFill>
                        </a:rPr>
                        <a:t>Close Avis</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Reduction</a:t>
                      </a:r>
                      <a:r>
                        <a:rPr lang="en-US" baseline="0" dirty="0" smtClean="0">
                          <a:solidFill>
                            <a:schemeClr val="bg1">
                              <a:lumMod val="90000"/>
                              <a:lumOff val="10000"/>
                            </a:schemeClr>
                          </a:solidFill>
                        </a:rPr>
                        <a:t> in building area</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Eliminating one neighborhood school</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r>
                        <a:rPr lang="en-US" dirty="0" smtClean="0">
                          <a:solidFill>
                            <a:schemeClr val="bg1">
                              <a:lumMod val="90000"/>
                              <a:lumOff val="10000"/>
                            </a:schemeClr>
                          </a:solidFill>
                        </a:rPr>
                        <a:t>No</a:t>
                      </a:r>
                      <a:r>
                        <a:rPr lang="en-US" baseline="0" dirty="0" smtClean="0">
                          <a:solidFill>
                            <a:schemeClr val="bg1">
                              <a:lumMod val="90000"/>
                              <a:lumOff val="10000"/>
                            </a:schemeClr>
                          </a:solidFill>
                        </a:rPr>
                        <a:t> need for Avis renovation</a:t>
                      </a:r>
                      <a:endParaRPr lang="en-US" dirty="0" smtClean="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Requires</a:t>
                      </a:r>
                      <a:r>
                        <a:rPr lang="en-US" baseline="0" dirty="0" smtClean="0">
                          <a:solidFill>
                            <a:schemeClr val="bg1">
                              <a:lumMod val="90000"/>
                              <a:lumOff val="10000"/>
                            </a:schemeClr>
                          </a:solidFill>
                        </a:rPr>
                        <a:t> improvements to Salladasburg MEP systems</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3"/>
                  </a:ext>
                </a:extLst>
              </a:tr>
              <a:tr h="370840">
                <a:tc>
                  <a:txBody>
                    <a:bodyPr/>
                    <a:lstStyle/>
                    <a:p>
                      <a:r>
                        <a:rPr lang="en-US" dirty="0" smtClean="0">
                          <a:solidFill>
                            <a:schemeClr val="bg1">
                              <a:lumMod val="90000"/>
                              <a:lumOff val="10000"/>
                            </a:schemeClr>
                          </a:solidFill>
                        </a:rPr>
                        <a:t>Minimal implementation costs</a:t>
                      </a:r>
                    </a:p>
                  </a:txBody>
                  <a:tcPr>
                    <a:solidFill>
                      <a:schemeClr val="tx1">
                        <a:lumMod val="95000"/>
                      </a:schemeClr>
                    </a:solidFill>
                  </a:tcPr>
                </a:tc>
                <a:tc>
                  <a:txBody>
                    <a:bodyPr/>
                    <a:lstStyle/>
                    <a:p>
                      <a:r>
                        <a:rPr lang="en-US" dirty="0" smtClean="0">
                          <a:solidFill>
                            <a:schemeClr val="bg1">
                              <a:lumMod val="90000"/>
                              <a:lumOff val="10000"/>
                            </a:schemeClr>
                          </a:solidFill>
                        </a:rPr>
                        <a:t>Requires redistricting</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4"/>
                  </a:ext>
                </a:extLst>
              </a:tr>
              <a:tr h="370840">
                <a:tc>
                  <a:txBody>
                    <a:bodyPr/>
                    <a:lstStyle/>
                    <a:p>
                      <a:r>
                        <a:rPr lang="en-US" dirty="0" smtClean="0">
                          <a:solidFill>
                            <a:schemeClr val="bg1">
                              <a:lumMod val="90000"/>
                              <a:lumOff val="10000"/>
                            </a:schemeClr>
                          </a:solidFill>
                        </a:rPr>
                        <a:t>Revenue from sale of Avis</a:t>
                      </a: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774415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6545298"/>
              </p:ext>
            </p:extLst>
          </p:nvPr>
        </p:nvGraphicFramePr>
        <p:xfrm>
          <a:off x="426377" y="3916073"/>
          <a:ext cx="11902950" cy="299212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370840">
                <a:tc>
                  <a:txBody>
                    <a:bodyPr/>
                    <a:lstStyle/>
                    <a:p>
                      <a:pPr algn="l"/>
                      <a:r>
                        <a:rPr lang="en-US" sz="2000" dirty="0" smtClean="0">
                          <a:solidFill>
                            <a:schemeClr val="bg1">
                              <a:lumMod val="90000"/>
                              <a:lumOff val="10000"/>
                            </a:schemeClr>
                          </a:solidFill>
                        </a:rPr>
                        <a:t>Option D: </a:t>
                      </a:r>
                      <a:r>
                        <a:rPr lang="en-US" sz="1600" dirty="0" smtClean="0">
                          <a:solidFill>
                            <a:schemeClr val="bg1">
                              <a:lumMod val="90000"/>
                              <a:lumOff val="10000"/>
                            </a:schemeClr>
                          </a:solidFill>
                        </a:rPr>
                        <a:t>Close Avis and Salladasburg</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Minimizes building</a:t>
                      </a:r>
                      <a:r>
                        <a:rPr lang="en-US" baseline="0" dirty="0" smtClean="0">
                          <a:solidFill>
                            <a:schemeClr val="bg1">
                              <a:lumMod val="90000"/>
                              <a:lumOff val="10000"/>
                            </a:schemeClr>
                          </a:solidFill>
                        </a:rPr>
                        <a:t> area</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Eliminates two neighborhood schools </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lumMod val="90000"/>
                              <a:lumOff val="10000"/>
                            </a:schemeClr>
                          </a:solidFill>
                        </a:rPr>
                        <a:t>No</a:t>
                      </a:r>
                      <a:r>
                        <a:rPr lang="en-US" baseline="0" dirty="0" smtClean="0">
                          <a:solidFill>
                            <a:schemeClr val="bg1">
                              <a:lumMod val="90000"/>
                              <a:lumOff val="10000"/>
                            </a:schemeClr>
                          </a:solidFill>
                        </a:rPr>
                        <a:t> need for Avis renovation</a:t>
                      </a:r>
                      <a:endParaRPr lang="en-US" dirty="0" smtClean="0">
                        <a:solidFill>
                          <a:schemeClr val="bg1">
                            <a:lumMod val="90000"/>
                            <a:lumOff val="10000"/>
                          </a:schemeClr>
                        </a:solidFill>
                      </a:endParaRP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lumMod val="90000"/>
                              <a:lumOff val="10000"/>
                            </a:schemeClr>
                          </a:solidFill>
                        </a:rPr>
                        <a:t>No need for improvements at Salladasburg</a:t>
                      </a: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bg1">
                              <a:lumMod val="90000"/>
                              <a:lumOff val="10000"/>
                            </a:schemeClr>
                          </a:solidFill>
                        </a:rPr>
                        <a:t>Minimal implementation costs</a:t>
                      </a: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bg1">
                              <a:lumMod val="90000"/>
                              <a:lumOff val="10000"/>
                            </a:schemeClr>
                          </a:solidFill>
                        </a:rPr>
                        <a:t>Revenue from sale of Avis and Salladasburg</a:t>
                      </a: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bg1">
                              <a:lumMod val="90000"/>
                              <a:lumOff val="10000"/>
                            </a:schemeClr>
                          </a:solidFill>
                        </a:rPr>
                        <a:t>All</a:t>
                      </a:r>
                      <a:r>
                        <a:rPr lang="en-US" baseline="0" dirty="0" smtClean="0">
                          <a:solidFill>
                            <a:schemeClr val="bg1">
                              <a:lumMod val="90000"/>
                              <a:lumOff val="10000"/>
                            </a:schemeClr>
                          </a:solidFill>
                        </a:rPr>
                        <a:t> grade level students in one building </a:t>
                      </a:r>
                      <a:endParaRPr lang="en-US" dirty="0" smtClean="0">
                        <a:solidFill>
                          <a:schemeClr val="bg1">
                            <a:lumMod val="90000"/>
                            <a:lumOff val="10000"/>
                          </a:schemeClr>
                        </a:solidFill>
                      </a:endParaRP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9794638"/>
              </p:ext>
            </p:extLst>
          </p:nvPr>
        </p:nvGraphicFramePr>
        <p:xfrm>
          <a:off x="426377" y="922330"/>
          <a:ext cx="11902950" cy="262128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370840">
                <a:tc>
                  <a:txBody>
                    <a:bodyPr/>
                    <a:lstStyle/>
                    <a:p>
                      <a:pPr algn="l"/>
                      <a:r>
                        <a:rPr lang="en-US" sz="2000" dirty="0" smtClean="0">
                          <a:solidFill>
                            <a:schemeClr val="bg1">
                              <a:lumMod val="90000"/>
                              <a:lumOff val="10000"/>
                            </a:schemeClr>
                          </a:solidFill>
                        </a:rPr>
                        <a:t>Option C: </a:t>
                      </a:r>
                      <a:r>
                        <a:rPr lang="en-US" sz="1600" dirty="0" smtClean="0">
                          <a:solidFill>
                            <a:schemeClr val="bg1">
                              <a:lumMod val="90000"/>
                              <a:lumOff val="10000"/>
                            </a:schemeClr>
                          </a:solidFill>
                        </a:rPr>
                        <a:t>Close Salladasburg</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Reduction</a:t>
                      </a:r>
                      <a:r>
                        <a:rPr lang="en-US" baseline="0" dirty="0" smtClean="0">
                          <a:solidFill>
                            <a:schemeClr val="bg1">
                              <a:lumMod val="90000"/>
                              <a:lumOff val="10000"/>
                            </a:schemeClr>
                          </a:solidFill>
                        </a:rPr>
                        <a:t> in building area</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Eliminating one neighborhood school</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r>
                        <a:rPr lang="en-US" dirty="0" smtClean="0">
                          <a:solidFill>
                            <a:schemeClr val="bg1">
                              <a:lumMod val="90000"/>
                              <a:lumOff val="10000"/>
                            </a:schemeClr>
                          </a:solidFill>
                        </a:rPr>
                        <a:t>Minimal implementation costs</a:t>
                      </a:r>
                    </a:p>
                  </a:txBody>
                  <a:tcPr>
                    <a:solidFill>
                      <a:schemeClr val="tx1">
                        <a:lumMod val="95000"/>
                      </a:schemeClr>
                    </a:solidFill>
                  </a:tcPr>
                </a:tc>
                <a:tc>
                  <a:txBody>
                    <a:bodyPr/>
                    <a:lstStyle/>
                    <a:p>
                      <a:r>
                        <a:rPr lang="en-US" dirty="0" smtClean="0">
                          <a:solidFill>
                            <a:schemeClr val="bg1">
                              <a:lumMod val="90000"/>
                              <a:lumOff val="10000"/>
                            </a:schemeClr>
                          </a:solidFill>
                        </a:rPr>
                        <a:t>Requires renovation of Avis</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3"/>
                  </a:ext>
                </a:extLst>
              </a:tr>
              <a:tr h="370840">
                <a:tc>
                  <a:txBody>
                    <a:bodyPr/>
                    <a:lstStyle/>
                    <a:p>
                      <a:r>
                        <a:rPr lang="en-US" dirty="0" smtClean="0">
                          <a:solidFill>
                            <a:schemeClr val="bg1">
                              <a:lumMod val="90000"/>
                              <a:lumOff val="10000"/>
                            </a:schemeClr>
                          </a:solidFill>
                        </a:rPr>
                        <a:t>No need for improvements at Salladasburg</a:t>
                      </a:r>
                    </a:p>
                  </a:txBody>
                  <a:tcPr>
                    <a:solidFill>
                      <a:schemeClr val="tx1">
                        <a:lumMod val="95000"/>
                      </a:schemeClr>
                    </a:solidFill>
                  </a:tcPr>
                </a:tc>
                <a:tc>
                  <a:txBody>
                    <a:bodyPr/>
                    <a:lstStyle/>
                    <a:p>
                      <a:r>
                        <a:rPr lang="en-US" dirty="0" smtClean="0">
                          <a:solidFill>
                            <a:schemeClr val="bg1">
                              <a:lumMod val="90000"/>
                              <a:lumOff val="10000"/>
                            </a:schemeClr>
                          </a:solidFill>
                        </a:rPr>
                        <a:t>Requires redistricting</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4"/>
                  </a:ext>
                </a:extLst>
              </a:tr>
              <a:tr h="370840">
                <a:tc>
                  <a:txBody>
                    <a:bodyPr/>
                    <a:lstStyle/>
                    <a:p>
                      <a:r>
                        <a:rPr lang="en-US" dirty="0" smtClean="0">
                          <a:solidFill>
                            <a:schemeClr val="bg1">
                              <a:lumMod val="90000"/>
                              <a:lumOff val="10000"/>
                            </a:schemeClr>
                          </a:solidFill>
                        </a:rPr>
                        <a:t>Revenue from sale of Salladasburg</a:t>
                      </a: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bg1">
                              <a:lumMod val="90000"/>
                              <a:lumOff val="10000"/>
                            </a:schemeClr>
                          </a:solidFill>
                        </a:rPr>
                        <a:t>Reduced concern of proximity</a:t>
                      </a:r>
                      <a:r>
                        <a:rPr lang="en-US" baseline="0" dirty="0" smtClean="0">
                          <a:solidFill>
                            <a:schemeClr val="bg1">
                              <a:lumMod val="90000"/>
                              <a:lumOff val="10000"/>
                            </a:schemeClr>
                          </a:solidFill>
                        </a:rPr>
                        <a:t> to Williams Gas</a:t>
                      </a:r>
                      <a:endParaRPr lang="en-US" dirty="0" smtClean="0">
                        <a:solidFill>
                          <a:schemeClr val="bg1">
                            <a:lumMod val="90000"/>
                            <a:lumOff val="10000"/>
                          </a:schemeClr>
                        </a:solidFill>
                      </a:endParaRP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437633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01519435"/>
              </p:ext>
            </p:extLst>
          </p:nvPr>
        </p:nvGraphicFramePr>
        <p:xfrm>
          <a:off x="426377" y="145685"/>
          <a:ext cx="11902950" cy="113792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370840">
                <a:tc>
                  <a:txBody>
                    <a:bodyPr/>
                    <a:lstStyle/>
                    <a:p>
                      <a:pPr algn="l"/>
                      <a:r>
                        <a:rPr lang="en-US" sz="2000" dirty="0" smtClean="0">
                          <a:solidFill>
                            <a:schemeClr val="bg1">
                              <a:lumMod val="90000"/>
                              <a:lumOff val="10000"/>
                            </a:schemeClr>
                          </a:solidFill>
                        </a:rPr>
                        <a:t>Grade configuration</a:t>
                      </a:r>
                      <a:r>
                        <a:rPr lang="en-US" sz="2000" baseline="0" dirty="0" smtClean="0">
                          <a:solidFill>
                            <a:schemeClr val="bg1">
                              <a:lumMod val="90000"/>
                              <a:lumOff val="10000"/>
                            </a:schemeClr>
                          </a:solidFill>
                        </a:rPr>
                        <a:t> 1:</a:t>
                      </a:r>
                      <a:r>
                        <a:rPr lang="en-US" sz="2000" dirty="0" smtClean="0">
                          <a:solidFill>
                            <a:schemeClr val="bg1">
                              <a:lumMod val="90000"/>
                              <a:lumOff val="10000"/>
                            </a:schemeClr>
                          </a:solidFill>
                        </a:rPr>
                        <a:t>   </a:t>
                      </a:r>
                      <a:r>
                        <a:rPr lang="en-US" sz="1600" dirty="0" smtClean="0">
                          <a:solidFill>
                            <a:schemeClr val="bg1">
                              <a:lumMod val="90000"/>
                              <a:lumOff val="10000"/>
                            </a:schemeClr>
                          </a:solidFill>
                        </a:rPr>
                        <a:t>K-5,</a:t>
                      </a:r>
                      <a:r>
                        <a:rPr lang="en-US" sz="1600" baseline="0" dirty="0" smtClean="0">
                          <a:solidFill>
                            <a:schemeClr val="bg1">
                              <a:lumMod val="90000"/>
                              <a:lumOff val="10000"/>
                            </a:schemeClr>
                          </a:solidFill>
                        </a:rPr>
                        <a:t> 6-8, 9-12</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Keeps Current configuration</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Does not accommodate options B, C or D</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7638365"/>
              </p:ext>
            </p:extLst>
          </p:nvPr>
        </p:nvGraphicFramePr>
        <p:xfrm>
          <a:off x="426377" y="1390583"/>
          <a:ext cx="11902950" cy="177800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370840">
                <a:tc>
                  <a:txBody>
                    <a:bodyPr/>
                    <a:lstStyle/>
                    <a:p>
                      <a:pPr algn="l"/>
                      <a:r>
                        <a:rPr lang="en-US" sz="2000" dirty="0" smtClean="0">
                          <a:solidFill>
                            <a:schemeClr val="bg1">
                              <a:lumMod val="90000"/>
                              <a:lumOff val="10000"/>
                            </a:schemeClr>
                          </a:solidFill>
                        </a:rPr>
                        <a:t>Grade configuration</a:t>
                      </a:r>
                      <a:r>
                        <a:rPr lang="en-US" sz="2000" baseline="0" dirty="0" smtClean="0">
                          <a:solidFill>
                            <a:schemeClr val="bg1">
                              <a:lumMod val="90000"/>
                              <a:lumOff val="10000"/>
                            </a:schemeClr>
                          </a:solidFill>
                        </a:rPr>
                        <a:t> 2:</a:t>
                      </a:r>
                      <a:r>
                        <a:rPr lang="en-US" sz="2000" dirty="0" smtClean="0">
                          <a:solidFill>
                            <a:schemeClr val="bg1">
                              <a:lumMod val="90000"/>
                              <a:lumOff val="10000"/>
                            </a:schemeClr>
                          </a:solidFill>
                        </a:rPr>
                        <a:t>   </a:t>
                      </a:r>
                      <a:r>
                        <a:rPr lang="en-US" sz="1600" dirty="0" smtClean="0">
                          <a:solidFill>
                            <a:schemeClr val="bg1">
                              <a:lumMod val="90000"/>
                              <a:lumOff val="10000"/>
                            </a:schemeClr>
                          </a:solidFill>
                        </a:rPr>
                        <a:t>K-4,</a:t>
                      </a:r>
                      <a:r>
                        <a:rPr lang="en-US" sz="1600" baseline="0" dirty="0" smtClean="0">
                          <a:solidFill>
                            <a:schemeClr val="bg1">
                              <a:lumMod val="90000"/>
                              <a:lumOff val="10000"/>
                            </a:schemeClr>
                          </a:solidFill>
                        </a:rPr>
                        <a:t> 5-8, 9-12</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Minimal change from current configuration</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Does not accommodate option B &amp; D</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endParaRPr lang="en-US" dirty="0">
                        <a:solidFill>
                          <a:schemeClr val="bg1">
                            <a:lumMod val="90000"/>
                            <a:lumOff val="10000"/>
                          </a:schemeClr>
                        </a:solidFill>
                      </a:endParaRPr>
                    </a:p>
                  </a:txBody>
                  <a:tcPr>
                    <a:noFill/>
                  </a:tcPr>
                </a:tc>
                <a:tc>
                  <a:txBody>
                    <a:bodyPr/>
                    <a:lstStyle/>
                    <a:p>
                      <a:r>
                        <a:rPr lang="en-US" dirty="0" smtClean="0">
                          <a:solidFill>
                            <a:schemeClr val="bg1">
                              <a:lumMod val="90000"/>
                              <a:lumOff val="10000"/>
                            </a:schemeClr>
                          </a:solidFill>
                        </a:rPr>
                        <a:t>May not accommodate options </a:t>
                      </a:r>
                      <a:r>
                        <a:rPr lang="en-US" baseline="0" dirty="0" smtClean="0">
                          <a:solidFill>
                            <a:schemeClr val="bg1">
                              <a:lumMod val="90000"/>
                              <a:lumOff val="10000"/>
                            </a:schemeClr>
                          </a:solidFill>
                        </a:rPr>
                        <a:t>C (could require frequent redistricting)</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14893381"/>
              </p:ext>
            </p:extLst>
          </p:nvPr>
        </p:nvGraphicFramePr>
        <p:xfrm>
          <a:off x="366556" y="3168583"/>
          <a:ext cx="11902950" cy="217965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427050">
                <a:tc>
                  <a:txBody>
                    <a:bodyPr/>
                    <a:lstStyle/>
                    <a:p>
                      <a:pPr algn="l"/>
                      <a:r>
                        <a:rPr lang="en-US" sz="2000" dirty="0" smtClean="0">
                          <a:solidFill>
                            <a:schemeClr val="bg1">
                              <a:lumMod val="90000"/>
                              <a:lumOff val="10000"/>
                            </a:schemeClr>
                          </a:solidFill>
                        </a:rPr>
                        <a:t>Grade configuration</a:t>
                      </a:r>
                      <a:r>
                        <a:rPr lang="en-US" sz="2000" baseline="0" dirty="0" smtClean="0">
                          <a:solidFill>
                            <a:schemeClr val="bg1">
                              <a:lumMod val="90000"/>
                              <a:lumOff val="10000"/>
                            </a:schemeClr>
                          </a:solidFill>
                        </a:rPr>
                        <a:t> 3:</a:t>
                      </a:r>
                      <a:r>
                        <a:rPr lang="en-US" sz="2000" dirty="0" smtClean="0">
                          <a:solidFill>
                            <a:schemeClr val="bg1">
                              <a:lumMod val="90000"/>
                              <a:lumOff val="10000"/>
                            </a:schemeClr>
                          </a:solidFill>
                        </a:rPr>
                        <a:t>   </a:t>
                      </a:r>
                      <a:r>
                        <a:rPr lang="en-US" sz="1600" dirty="0" smtClean="0">
                          <a:solidFill>
                            <a:schemeClr val="bg1">
                              <a:lumMod val="90000"/>
                              <a:lumOff val="10000"/>
                            </a:schemeClr>
                          </a:solidFill>
                        </a:rPr>
                        <a:t>K-3,</a:t>
                      </a:r>
                      <a:r>
                        <a:rPr lang="en-US" sz="1600" baseline="0" dirty="0" smtClean="0">
                          <a:solidFill>
                            <a:schemeClr val="bg1">
                              <a:lumMod val="90000"/>
                              <a:lumOff val="10000"/>
                            </a:schemeClr>
                          </a:solidFill>
                        </a:rPr>
                        <a:t> 4-7, 8-12</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Focus</a:t>
                      </a:r>
                      <a:r>
                        <a:rPr lang="en-US" baseline="0" dirty="0" smtClean="0">
                          <a:solidFill>
                            <a:schemeClr val="bg1">
                              <a:lumMod val="90000"/>
                              <a:lumOff val="10000"/>
                            </a:schemeClr>
                          </a:solidFill>
                        </a:rPr>
                        <a:t> on literacy curriculum in primary grades</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Introduces grade 8 to high school</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r>
                        <a:rPr lang="en-US" dirty="0" smtClean="0">
                          <a:solidFill>
                            <a:schemeClr val="bg1">
                              <a:lumMod val="90000"/>
                              <a:lumOff val="10000"/>
                            </a:schemeClr>
                          </a:solidFill>
                        </a:rPr>
                        <a:t>Provides better access to arts and STEAM program for elementary</a:t>
                      </a:r>
                      <a:r>
                        <a:rPr lang="en-US" baseline="0" dirty="0" smtClean="0">
                          <a:solidFill>
                            <a:schemeClr val="bg1">
                              <a:lumMod val="90000"/>
                              <a:lumOff val="10000"/>
                            </a:schemeClr>
                          </a:solidFill>
                        </a:rPr>
                        <a:t> grades</a:t>
                      </a:r>
                      <a:endParaRPr lang="en-US" dirty="0">
                        <a:solidFill>
                          <a:schemeClr val="bg1">
                            <a:lumMod val="90000"/>
                            <a:lumOff val="10000"/>
                          </a:schemeClr>
                        </a:solidFill>
                      </a:endParaRP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bg1">
                              <a:lumMod val="90000"/>
                              <a:lumOff val="10000"/>
                            </a:schemeClr>
                          </a:solidFill>
                        </a:rPr>
                        <a:t>Exposes 8</a:t>
                      </a:r>
                      <a:r>
                        <a:rPr lang="en-US" baseline="30000" dirty="0" smtClean="0">
                          <a:solidFill>
                            <a:schemeClr val="bg1">
                              <a:lumMod val="90000"/>
                              <a:lumOff val="10000"/>
                            </a:schemeClr>
                          </a:solidFill>
                        </a:rPr>
                        <a:t>th</a:t>
                      </a:r>
                      <a:r>
                        <a:rPr lang="en-US" dirty="0" smtClean="0">
                          <a:solidFill>
                            <a:schemeClr val="bg1">
                              <a:lumMod val="90000"/>
                              <a:lumOff val="10000"/>
                            </a:schemeClr>
                          </a:solidFill>
                        </a:rPr>
                        <a:t> grade students</a:t>
                      </a:r>
                      <a:r>
                        <a:rPr lang="en-US" baseline="0" dirty="0" smtClean="0">
                          <a:solidFill>
                            <a:schemeClr val="bg1">
                              <a:lumMod val="90000"/>
                              <a:lumOff val="10000"/>
                            </a:schemeClr>
                          </a:solidFill>
                        </a:rPr>
                        <a:t> to career pathways</a:t>
                      </a:r>
                      <a:endParaRPr lang="en-US" dirty="0">
                        <a:solidFill>
                          <a:schemeClr val="bg1">
                            <a:lumMod val="90000"/>
                            <a:lumOff val="10000"/>
                          </a:schemeClr>
                        </a:solidFill>
                      </a:endParaRP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25890899"/>
              </p:ext>
            </p:extLst>
          </p:nvPr>
        </p:nvGraphicFramePr>
        <p:xfrm>
          <a:off x="366556" y="5482004"/>
          <a:ext cx="11902950" cy="2148840"/>
        </p:xfrm>
        <a:graphic>
          <a:graphicData uri="http://schemas.openxmlformats.org/drawingml/2006/table">
            <a:tbl>
              <a:tblPr firstRow="1" bandRow="1">
                <a:tableStyleId>{5C22544A-7EE6-4342-B048-85BDC9FD1C3A}</a:tableStyleId>
              </a:tblPr>
              <a:tblGrid>
                <a:gridCol w="5951475">
                  <a:extLst>
                    <a:ext uri="{9D8B030D-6E8A-4147-A177-3AD203B41FA5}">
                      <a16:colId xmlns:a16="http://schemas.microsoft.com/office/drawing/2014/main" val="20000"/>
                    </a:ext>
                  </a:extLst>
                </a:gridCol>
                <a:gridCol w="5951475">
                  <a:extLst>
                    <a:ext uri="{9D8B030D-6E8A-4147-A177-3AD203B41FA5}">
                      <a16:colId xmlns:a16="http://schemas.microsoft.com/office/drawing/2014/main" val="20001"/>
                    </a:ext>
                  </a:extLst>
                </a:gridCol>
              </a:tblGrid>
              <a:tr h="370840">
                <a:tc>
                  <a:txBody>
                    <a:bodyPr/>
                    <a:lstStyle/>
                    <a:p>
                      <a:pPr algn="l"/>
                      <a:r>
                        <a:rPr lang="en-US" sz="2000" dirty="0" smtClean="0">
                          <a:solidFill>
                            <a:schemeClr val="bg1">
                              <a:lumMod val="90000"/>
                              <a:lumOff val="10000"/>
                            </a:schemeClr>
                          </a:solidFill>
                        </a:rPr>
                        <a:t>Grade configuration</a:t>
                      </a:r>
                      <a:r>
                        <a:rPr lang="en-US" sz="2000" baseline="0" dirty="0" smtClean="0">
                          <a:solidFill>
                            <a:schemeClr val="bg1">
                              <a:lumMod val="90000"/>
                              <a:lumOff val="10000"/>
                            </a:schemeClr>
                          </a:solidFill>
                        </a:rPr>
                        <a:t> 4:</a:t>
                      </a:r>
                      <a:r>
                        <a:rPr lang="en-US" sz="2000" dirty="0" smtClean="0">
                          <a:solidFill>
                            <a:schemeClr val="bg1">
                              <a:lumMod val="90000"/>
                              <a:lumOff val="10000"/>
                            </a:schemeClr>
                          </a:solidFill>
                        </a:rPr>
                        <a:t>   </a:t>
                      </a:r>
                      <a:r>
                        <a:rPr lang="en-US" sz="1600" dirty="0" smtClean="0">
                          <a:solidFill>
                            <a:schemeClr val="bg1">
                              <a:lumMod val="90000"/>
                              <a:lumOff val="10000"/>
                            </a:schemeClr>
                          </a:solidFill>
                        </a:rPr>
                        <a:t>K-2,</a:t>
                      </a:r>
                      <a:r>
                        <a:rPr lang="en-US" sz="1600" baseline="0" dirty="0" smtClean="0">
                          <a:solidFill>
                            <a:schemeClr val="bg1">
                              <a:lumMod val="90000"/>
                              <a:lumOff val="10000"/>
                            </a:schemeClr>
                          </a:solidFill>
                        </a:rPr>
                        <a:t> 3-6, 7-12</a:t>
                      </a:r>
                      <a:endParaRPr lang="en-US" sz="2000" dirty="0" smtClean="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bg1">
                            <a:lumMod val="90000"/>
                            <a:lumOff val="10000"/>
                          </a:schemeClr>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370840">
                <a:tc>
                  <a:txBody>
                    <a:bodyPr/>
                    <a:lstStyle/>
                    <a:p>
                      <a:pPr algn="ctr"/>
                      <a:r>
                        <a:rPr lang="en-US" dirty="0" smtClean="0">
                          <a:solidFill>
                            <a:schemeClr val="bg1">
                              <a:lumMod val="90000"/>
                              <a:lumOff val="10000"/>
                            </a:schemeClr>
                          </a:solidFill>
                        </a:rPr>
                        <a:t>Advantages</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Disadvantages</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dirty="0" smtClean="0">
                          <a:solidFill>
                            <a:schemeClr val="bg1">
                              <a:lumMod val="90000"/>
                              <a:lumOff val="10000"/>
                            </a:schemeClr>
                          </a:solidFill>
                        </a:rPr>
                        <a:t>Focus</a:t>
                      </a:r>
                      <a:r>
                        <a:rPr lang="en-US" baseline="0" dirty="0" smtClean="0">
                          <a:solidFill>
                            <a:schemeClr val="bg1">
                              <a:lumMod val="90000"/>
                              <a:lumOff val="10000"/>
                            </a:schemeClr>
                          </a:solidFill>
                        </a:rPr>
                        <a:t> on literacy curriculum in primary grades</a:t>
                      </a:r>
                      <a:endParaRPr lang="en-US" dirty="0">
                        <a:solidFill>
                          <a:schemeClr val="bg1">
                            <a:lumMod val="90000"/>
                            <a:lumOff val="10000"/>
                          </a:schemeClr>
                        </a:solidFill>
                      </a:endParaRPr>
                    </a:p>
                  </a:txBody>
                  <a:tcPr>
                    <a:solidFill>
                      <a:schemeClr val="tx1">
                        <a:lumMod val="95000"/>
                      </a:schemeClr>
                    </a:solidFill>
                  </a:tcPr>
                </a:tc>
                <a:tc>
                  <a:txBody>
                    <a:bodyPr/>
                    <a:lstStyle/>
                    <a:p>
                      <a:r>
                        <a:rPr lang="en-US" dirty="0" smtClean="0">
                          <a:solidFill>
                            <a:schemeClr val="bg1">
                              <a:lumMod val="90000"/>
                              <a:lumOff val="10000"/>
                            </a:schemeClr>
                          </a:solidFill>
                        </a:rPr>
                        <a:t>Introduces grades 7 and 8 to HS</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lumMod val="90000"/>
                              <a:lumOff val="10000"/>
                            </a:schemeClr>
                          </a:solidFill>
                        </a:rPr>
                        <a:t>Provides better access to arts and STEAM program for elementary</a:t>
                      </a:r>
                      <a:r>
                        <a:rPr lang="en-US" baseline="0" dirty="0" smtClean="0">
                          <a:solidFill>
                            <a:schemeClr val="bg1">
                              <a:lumMod val="90000"/>
                              <a:lumOff val="10000"/>
                            </a:schemeClr>
                          </a:solidFill>
                        </a:rPr>
                        <a:t> grades</a:t>
                      </a:r>
                      <a:endParaRPr lang="en-US" dirty="0" smtClean="0">
                        <a:solidFill>
                          <a:schemeClr val="bg1">
                            <a:lumMod val="90000"/>
                            <a:lumOff val="10000"/>
                          </a:schemeClr>
                        </a:solidFill>
                      </a:endParaRP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lumMod val="90000"/>
                              <a:lumOff val="10000"/>
                            </a:schemeClr>
                          </a:solidFill>
                        </a:rPr>
                        <a:t>Exposes 7</a:t>
                      </a:r>
                      <a:r>
                        <a:rPr lang="en-US" baseline="30000" dirty="0" smtClean="0">
                          <a:solidFill>
                            <a:schemeClr val="bg1">
                              <a:lumMod val="90000"/>
                              <a:lumOff val="10000"/>
                            </a:schemeClr>
                          </a:solidFill>
                        </a:rPr>
                        <a:t>th</a:t>
                      </a:r>
                      <a:r>
                        <a:rPr lang="en-US" dirty="0" smtClean="0">
                          <a:solidFill>
                            <a:schemeClr val="bg1">
                              <a:lumMod val="90000"/>
                              <a:lumOff val="10000"/>
                            </a:schemeClr>
                          </a:solidFill>
                        </a:rPr>
                        <a:t> &amp; 8</a:t>
                      </a:r>
                      <a:r>
                        <a:rPr lang="en-US" baseline="30000" dirty="0" smtClean="0">
                          <a:solidFill>
                            <a:schemeClr val="bg1">
                              <a:lumMod val="90000"/>
                              <a:lumOff val="10000"/>
                            </a:schemeClr>
                          </a:solidFill>
                        </a:rPr>
                        <a:t>th</a:t>
                      </a:r>
                      <a:r>
                        <a:rPr lang="en-US" dirty="0" smtClean="0">
                          <a:solidFill>
                            <a:schemeClr val="bg1">
                              <a:lumMod val="90000"/>
                              <a:lumOff val="10000"/>
                            </a:schemeClr>
                          </a:solidFill>
                        </a:rPr>
                        <a:t> grade students</a:t>
                      </a:r>
                      <a:r>
                        <a:rPr lang="en-US" baseline="0" dirty="0" smtClean="0">
                          <a:solidFill>
                            <a:schemeClr val="bg1">
                              <a:lumMod val="90000"/>
                              <a:lumOff val="10000"/>
                            </a:schemeClr>
                          </a:solidFill>
                        </a:rPr>
                        <a:t> to career pathways</a:t>
                      </a:r>
                      <a:endParaRPr lang="en-US" dirty="0" smtClean="0">
                        <a:solidFill>
                          <a:schemeClr val="bg1">
                            <a:lumMod val="90000"/>
                            <a:lumOff val="10000"/>
                          </a:schemeClr>
                        </a:solidFill>
                      </a:endParaRPr>
                    </a:p>
                  </a:txBody>
                  <a:tcPr>
                    <a:solidFill>
                      <a:schemeClr val="tx1">
                        <a:lumMod val="95000"/>
                      </a:schemeClr>
                    </a:solidFill>
                  </a:tcPr>
                </a:tc>
                <a:tc>
                  <a:txBody>
                    <a:bodyPr/>
                    <a:lstStyle/>
                    <a:p>
                      <a:endParaRPr lang="en-US" dirty="0">
                        <a:solidFill>
                          <a:schemeClr val="bg1">
                            <a:lumMod val="90000"/>
                            <a:lumOff val="10000"/>
                          </a:schemeClr>
                        </a:solidFill>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94215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26377" y="443501"/>
            <a:ext cx="10809288" cy="1576457"/>
          </a:xfrm>
          <a:prstGeom prst="rect">
            <a:avLst/>
          </a:prstGeom>
        </p:spPr>
        <p:txBody>
          <a:bodyPr>
            <a:spAutoFit/>
          </a:bodyPr>
          <a:lstStyle/>
          <a:p>
            <a:pPr>
              <a:defRPr/>
            </a:pPr>
            <a:r>
              <a:rPr lang="en-US" sz="2800" u="none" dirty="0" smtClean="0">
                <a:solidFill>
                  <a:schemeClr val="tx2"/>
                </a:solidFill>
                <a:latin typeface="+mj-lt"/>
              </a:rPr>
              <a:t>6. Having a hard time understanding the suggested list of capital improvements.</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sp>
        <p:nvSpPr>
          <p:cNvPr id="3" name="TextBox 2"/>
          <p:cNvSpPr txBox="1"/>
          <p:nvPr/>
        </p:nvSpPr>
        <p:spPr>
          <a:xfrm>
            <a:off x="109833" y="2355085"/>
            <a:ext cx="5622069" cy="523220"/>
          </a:xfrm>
          <a:prstGeom prst="rect">
            <a:avLst/>
          </a:prstGeom>
          <a:noFill/>
        </p:spPr>
        <p:txBody>
          <a:bodyPr wrap="square" rtlCol="0">
            <a:spAutoFit/>
          </a:bodyPr>
          <a:lstStyle/>
          <a:p>
            <a:r>
              <a:rPr lang="en-US" sz="2000" dirty="0" smtClean="0">
                <a:solidFill>
                  <a:schemeClr val="bg1"/>
                </a:solidFill>
              </a:rPr>
              <a:t>Suggested Capital Improvements</a:t>
            </a:r>
            <a:r>
              <a:rPr lang="en-US" sz="2800" dirty="0" smtClean="0">
                <a:solidFill>
                  <a:schemeClr val="bg1"/>
                </a:solidFill>
              </a:rPr>
              <a:t>:</a:t>
            </a:r>
            <a:endParaRPr lang="en-US" sz="1800"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00849645"/>
              </p:ext>
            </p:extLst>
          </p:nvPr>
        </p:nvGraphicFramePr>
        <p:xfrm>
          <a:off x="109833" y="2878305"/>
          <a:ext cx="12488567" cy="4723222"/>
        </p:xfrm>
        <a:graphic>
          <a:graphicData uri="http://schemas.openxmlformats.org/drawingml/2006/table">
            <a:tbl>
              <a:tblPr firstRow="1" bandRow="1">
                <a:tableStyleId>{5C22544A-7EE6-4342-B048-85BDC9FD1C3A}</a:tableStyleId>
              </a:tblPr>
              <a:tblGrid>
                <a:gridCol w="1776233">
                  <a:extLst>
                    <a:ext uri="{9D8B030D-6E8A-4147-A177-3AD203B41FA5}">
                      <a16:colId xmlns:a16="http://schemas.microsoft.com/office/drawing/2014/main" val="20000"/>
                    </a:ext>
                  </a:extLst>
                </a:gridCol>
                <a:gridCol w="10712334">
                  <a:extLst>
                    <a:ext uri="{9D8B030D-6E8A-4147-A177-3AD203B41FA5}">
                      <a16:colId xmlns:a16="http://schemas.microsoft.com/office/drawing/2014/main" val="20001"/>
                    </a:ext>
                  </a:extLst>
                </a:gridCol>
              </a:tblGrid>
              <a:tr h="3829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Jersey Shore</a:t>
                      </a:r>
                    </a:p>
                  </a:txBody>
                  <a:tcPr>
                    <a:solidFill>
                      <a:schemeClr val="tx1">
                        <a:lumMod val="75000"/>
                      </a:schemeClr>
                    </a:solidFill>
                  </a:tcPr>
                </a:tc>
                <a:tc>
                  <a:txBody>
                    <a:bodyPr/>
                    <a:lstStyle/>
                    <a:p>
                      <a:pPr marL="285750" indent="-285750" algn="l">
                        <a:buFont typeface="Arial" panose="020B0604020202020204" pitchFamily="34" charset="0"/>
                        <a:buChar char="•"/>
                      </a:pPr>
                      <a:r>
                        <a:rPr lang="en-US" sz="1400" b="0" dirty="0" smtClean="0">
                          <a:solidFill>
                            <a:schemeClr val="bg1"/>
                          </a:solidFill>
                        </a:rPr>
                        <a:t>Replace domestic</a:t>
                      </a:r>
                      <a:r>
                        <a:rPr lang="en-US" sz="1400" b="0" baseline="0" dirty="0" smtClean="0">
                          <a:solidFill>
                            <a:schemeClr val="bg1"/>
                          </a:solidFill>
                        </a:rPr>
                        <a:t> hot water heater.</a:t>
                      </a:r>
                      <a:endParaRPr lang="en-US" sz="1400" b="0" dirty="0">
                        <a:solidFill>
                          <a:schemeClr val="bg1"/>
                        </a:solidFill>
                      </a:endParaRPr>
                    </a:p>
                  </a:txBody>
                  <a:tcPr>
                    <a:solidFill>
                      <a:schemeClr val="tx1">
                        <a:lumMod val="95000"/>
                      </a:schemeClr>
                    </a:solidFill>
                  </a:tcPr>
                </a:tc>
                <a:extLst>
                  <a:ext uri="{0D108BD9-81ED-4DB2-BD59-A6C34878D82A}">
                    <a16:rowId xmlns:a16="http://schemas.microsoft.com/office/drawing/2014/main" val="10000"/>
                  </a:ext>
                </a:extLst>
              </a:tr>
              <a:tr h="5425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Avis</a:t>
                      </a:r>
                    </a:p>
                  </a:txBody>
                  <a:tcPr>
                    <a:solidFill>
                      <a:schemeClr val="tx1">
                        <a:lumMod val="75000"/>
                      </a:schemeClr>
                    </a:solidFill>
                  </a:tcPr>
                </a:tc>
                <a:tc>
                  <a:txBody>
                    <a:bodyPr/>
                    <a:lstStyle/>
                    <a:p>
                      <a:pPr marL="285750" indent="-285750" algn="l">
                        <a:buFont typeface="Arial" panose="020B0604020202020204" pitchFamily="34" charset="0"/>
                        <a:buChar char="•"/>
                      </a:pPr>
                      <a:r>
                        <a:rPr lang="en-US" sz="1400" dirty="0" smtClean="0">
                          <a:solidFill>
                            <a:schemeClr val="bg1"/>
                          </a:solidFill>
                        </a:rPr>
                        <a:t>Toilet room upgrades for ADA. Masonry restoration, replace dock</a:t>
                      </a:r>
                      <a:r>
                        <a:rPr lang="en-US" sz="1400" baseline="0" dirty="0" smtClean="0">
                          <a:solidFill>
                            <a:schemeClr val="bg1"/>
                          </a:solidFill>
                        </a:rPr>
                        <a:t> door, </a:t>
                      </a:r>
                      <a:r>
                        <a:rPr lang="en-US" sz="1400" dirty="0" smtClean="0">
                          <a:solidFill>
                            <a:schemeClr val="bg1"/>
                          </a:solidFill>
                        </a:rPr>
                        <a:t>Replace control system. </a:t>
                      </a:r>
                    </a:p>
                    <a:p>
                      <a:pPr marL="285750" indent="-285750" algn="l">
                        <a:buFont typeface="Arial" panose="020B0604020202020204" pitchFamily="34" charset="0"/>
                        <a:buChar char="•"/>
                      </a:pPr>
                      <a:r>
                        <a:rPr lang="en-US" sz="1400" dirty="0" smtClean="0">
                          <a:solidFill>
                            <a:schemeClr val="bg1"/>
                          </a:solidFill>
                        </a:rPr>
                        <a:t>Mechanical electrical, plumbing replacement</a:t>
                      </a:r>
                      <a:r>
                        <a:rPr lang="en-US" sz="1400" baseline="0" dirty="0" smtClean="0">
                          <a:solidFill>
                            <a:schemeClr val="bg1"/>
                          </a:solidFill>
                        </a:rPr>
                        <a:t> with</a:t>
                      </a:r>
                      <a:r>
                        <a:rPr lang="en-US" sz="1400" dirty="0" smtClean="0">
                          <a:solidFill>
                            <a:schemeClr val="bg1"/>
                          </a:solidFill>
                        </a:rPr>
                        <a:t> code</a:t>
                      </a:r>
                      <a:r>
                        <a:rPr lang="en-US" sz="1400" baseline="0" dirty="0" smtClean="0">
                          <a:solidFill>
                            <a:schemeClr val="bg1"/>
                          </a:solidFill>
                        </a:rPr>
                        <a:t> compliant relief air system.</a:t>
                      </a:r>
                      <a:endParaRPr lang="en-US" sz="1400" dirty="0">
                        <a:solidFill>
                          <a:schemeClr val="bg1"/>
                        </a:solidFill>
                      </a:endParaRPr>
                    </a:p>
                  </a:txBody>
                  <a:tcPr>
                    <a:solidFill>
                      <a:schemeClr val="tx1">
                        <a:lumMod val="95000"/>
                      </a:schemeClr>
                    </a:solidFill>
                  </a:tcPr>
                </a:tc>
                <a:extLst>
                  <a:ext uri="{0D108BD9-81ED-4DB2-BD59-A6C34878D82A}">
                    <a16:rowId xmlns:a16="http://schemas.microsoft.com/office/drawing/2014/main" val="10001"/>
                  </a:ext>
                </a:extLst>
              </a:tr>
              <a:tr h="12127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Salladasburg</a:t>
                      </a:r>
                    </a:p>
                  </a:txBody>
                  <a:tcPr>
                    <a:solidFill>
                      <a:schemeClr val="tx1">
                        <a:lumMod val="75000"/>
                      </a:schemeClr>
                    </a:solidFill>
                  </a:tcPr>
                </a:tc>
                <a:tc>
                  <a:txBody>
                    <a:bodyPr/>
                    <a:lstStyle/>
                    <a:p>
                      <a:pPr marL="285750" indent="-285750" algn="l">
                        <a:buFont typeface="Arial" panose="020B0604020202020204" pitchFamily="34" charset="0"/>
                        <a:buChar char="•"/>
                      </a:pPr>
                      <a:r>
                        <a:rPr lang="en-US" sz="1400" dirty="0" smtClean="0">
                          <a:solidFill>
                            <a:schemeClr val="bg1"/>
                          </a:solidFill>
                        </a:rPr>
                        <a:t>Remove stairs to upper tier, Replace 11,060 SF of roofing on the building and 2,500 SF on the canopy, Masonry restoration, Repair EIFS system at library window replace interior doors. </a:t>
                      </a:r>
                    </a:p>
                    <a:p>
                      <a:pPr marL="285750" indent="-285750" algn="l">
                        <a:buFont typeface="Arial" panose="020B0604020202020204" pitchFamily="34" charset="0"/>
                        <a:buChar char="•"/>
                      </a:pPr>
                      <a:r>
                        <a:rPr lang="en-US" sz="1400" dirty="0" smtClean="0">
                          <a:solidFill>
                            <a:schemeClr val="bg1"/>
                          </a:solidFill>
                        </a:rPr>
                        <a:t>Replace: unit ventilators, boiler, pumps,</a:t>
                      </a:r>
                      <a:r>
                        <a:rPr lang="en-US" sz="1400" baseline="0" dirty="0" smtClean="0">
                          <a:solidFill>
                            <a:schemeClr val="bg1"/>
                          </a:solidFill>
                        </a:rPr>
                        <a:t> relief air system, combustion air to boiler room,  domestic hot water system.</a:t>
                      </a:r>
                    </a:p>
                    <a:p>
                      <a:pPr marL="285750" indent="-285750" algn="l">
                        <a:buFont typeface="Arial" panose="020B0604020202020204" pitchFamily="34" charset="0"/>
                        <a:buChar char="•"/>
                      </a:pPr>
                      <a:r>
                        <a:rPr lang="en-US" sz="1400" baseline="0" dirty="0" smtClean="0">
                          <a:solidFill>
                            <a:schemeClr val="bg1"/>
                          </a:solidFill>
                        </a:rPr>
                        <a:t>Consider complete mechanical system replacement. </a:t>
                      </a:r>
                    </a:p>
                    <a:p>
                      <a:pPr marL="285750" indent="-285750" algn="l">
                        <a:buFont typeface="Arial" panose="020B0604020202020204" pitchFamily="34" charset="0"/>
                        <a:buChar char="•"/>
                      </a:pPr>
                      <a:r>
                        <a:rPr lang="en-US" sz="1400" baseline="0" dirty="0" smtClean="0">
                          <a:solidFill>
                            <a:schemeClr val="bg1"/>
                          </a:solidFill>
                        </a:rPr>
                        <a:t>Replace electrical distribution panelboard, provide a remote generator annunciator panel.</a:t>
                      </a:r>
                      <a:endParaRPr lang="en-US" sz="1400" dirty="0">
                        <a:solidFill>
                          <a:schemeClr val="bg1"/>
                        </a:solidFill>
                      </a:endParaRPr>
                    </a:p>
                  </a:txBody>
                  <a:tcPr>
                    <a:solidFill>
                      <a:schemeClr val="tx1">
                        <a:lumMod val="95000"/>
                      </a:schemeClr>
                    </a:solidFill>
                  </a:tcPr>
                </a:tc>
                <a:extLst>
                  <a:ext uri="{0D108BD9-81ED-4DB2-BD59-A6C34878D82A}">
                    <a16:rowId xmlns:a16="http://schemas.microsoft.com/office/drawing/2014/main" val="10002"/>
                  </a:ext>
                </a:extLst>
              </a:tr>
              <a:tr h="98932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Middle School</a:t>
                      </a:r>
                    </a:p>
                  </a:txBody>
                  <a:tcPr>
                    <a:solidFill>
                      <a:schemeClr val="tx1">
                        <a:lumMod val="75000"/>
                      </a:schemeClr>
                    </a:solidFill>
                  </a:tcPr>
                </a:tc>
                <a:tc>
                  <a:txBody>
                    <a:bodyPr/>
                    <a:lstStyle/>
                    <a:p>
                      <a:pPr marL="285750" indent="-285750" algn="l">
                        <a:buFont typeface="Arial" panose="020B0604020202020204" pitchFamily="34" charset="0"/>
                        <a:buChar char="•"/>
                      </a:pPr>
                      <a:r>
                        <a:rPr lang="en-US" sz="1400" dirty="0" smtClean="0">
                          <a:solidFill>
                            <a:schemeClr val="bg1"/>
                          </a:solidFill>
                        </a:rPr>
                        <a:t>Restore or replace lockers.</a:t>
                      </a:r>
                      <a:r>
                        <a:rPr lang="en-US" sz="1400" baseline="0" dirty="0" smtClean="0">
                          <a:solidFill>
                            <a:schemeClr val="bg1"/>
                          </a:solidFill>
                        </a:rPr>
                        <a:t> </a:t>
                      </a:r>
                    </a:p>
                    <a:p>
                      <a:pPr marL="285750" indent="-285750" algn="l">
                        <a:buFont typeface="Arial" panose="020B0604020202020204" pitchFamily="34" charset="0"/>
                        <a:buChar char="•"/>
                      </a:pPr>
                      <a:r>
                        <a:rPr lang="en-US" sz="1400" baseline="0" dirty="0" smtClean="0">
                          <a:solidFill>
                            <a:schemeClr val="bg1"/>
                          </a:solidFill>
                        </a:rPr>
                        <a:t>Inspect and repair masonry chimney</a:t>
                      </a:r>
                      <a:endParaRPr lang="en-US" sz="1400" dirty="0" smtClean="0">
                        <a:solidFill>
                          <a:schemeClr val="bg1"/>
                        </a:solidFill>
                      </a:endParaRPr>
                    </a:p>
                    <a:p>
                      <a:pPr marL="285750" indent="-285750" algn="l">
                        <a:buFont typeface="Arial" panose="020B0604020202020204" pitchFamily="34" charset="0"/>
                        <a:buChar char="•"/>
                      </a:pPr>
                      <a:r>
                        <a:rPr lang="en-US" sz="1400" dirty="0" smtClean="0">
                          <a:solidFill>
                            <a:schemeClr val="bg1"/>
                          </a:solidFill>
                        </a:rPr>
                        <a:t>Replace 60 ton chiller that serves the auditorium and admin areas.</a:t>
                      </a:r>
                    </a:p>
                    <a:p>
                      <a:pPr marL="285750" indent="-285750" algn="l">
                        <a:buFont typeface="Arial" panose="020B0604020202020204" pitchFamily="34" charset="0"/>
                        <a:buChar char="•"/>
                      </a:pPr>
                      <a:r>
                        <a:rPr lang="en-US" sz="1400" dirty="0" smtClean="0">
                          <a:solidFill>
                            <a:schemeClr val="bg1"/>
                          </a:solidFill>
                        </a:rPr>
                        <a:t>A</a:t>
                      </a:r>
                      <a:r>
                        <a:rPr lang="en-US" sz="1400" baseline="0" dirty="0" smtClean="0">
                          <a:solidFill>
                            <a:schemeClr val="bg1"/>
                          </a:solidFill>
                        </a:rPr>
                        <a:t>dd combustion air intake for emergency generator.</a:t>
                      </a:r>
                      <a:endParaRPr lang="en-US" sz="1400" dirty="0">
                        <a:solidFill>
                          <a:schemeClr val="bg1"/>
                        </a:solidFill>
                      </a:endParaRPr>
                    </a:p>
                  </a:txBody>
                  <a:tcPr>
                    <a:solidFill>
                      <a:schemeClr val="tx1">
                        <a:lumMod val="95000"/>
                      </a:schemeClr>
                    </a:solidFill>
                  </a:tcPr>
                </a:tc>
                <a:extLst>
                  <a:ext uri="{0D108BD9-81ED-4DB2-BD59-A6C34878D82A}">
                    <a16:rowId xmlns:a16="http://schemas.microsoft.com/office/drawing/2014/main" val="10003"/>
                  </a:ext>
                </a:extLst>
              </a:tr>
              <a:tr h="1212719">
                <a:tc>
                  <a:txBody>
                    <a:bodyPr/>
                    <a:lstStyle/>
                    <a:p>
                      <a:pPr algn="r"/>
                      <a:r>
                        <a:rPr lang="en-US" b="1" dirty="0" smtClean="0">
                          <a:solidFill>
                            <a:schemeClr val="bg1"/>
                          </a:solidFill>
                        </a:rPr>
                        <a:t>High School</a:t>
                      </a:r>
                    </a:p>
                  </a:txBody>
                  <a:tcPr>
                    <a:solidFill>
                      <a:schemeClr val="tx1">
                        <a:lumMod val="75000"/>
                      </a:schemeClr>
                    </a:solidFill>
                  </a:tcPr>
                </a:tc>
                <a:tc>
                  <a:txBody>
                    <a:bodyPr/>
                    <a:lstStyle/>
                    <a:p>
                      <a:pPr marL="285750" indent="-285750" algn="l">
                        <a:buFont typeface="Arial" panose="020B0604020202020204" pitchFamily="34" charset="0"/>
                        <a:buChar char="•"/>
                      </a:pPr>
                      <a:r>
                        <a:rPr lang="en-US" sz="1400" b="0" dirty="0" smtClean="0">
                          <a:solidFill>
                            <a:schemeClr val="bg1"/>
                          </a:solidFill>
                        </a:rPr>
                        <a:t>Demolish Johnson house and provide additional parking,</a:t>
                      </a:r>
                      <a:r>
                        <a:rPr lang="en-US" sz="1400" b="0" baseline="0" dirty="0" smtClean="0">
                          <a:solidFill>
                            <a:schemeClr val="bg1"/>
                          </a:solidFill>
                        </a:rPr>
                        <a:t> replace interior doors, replace science lab casework and equipment</a:t>
                      </a:r>
                      <a:endParaRPr lang="en-US" sz="1400" b="0" dirty="0" smtClean="0">
                        <a:solidFill>
                          <a:schemeClr val="bg1"/>
                        </a:solidFill>
                      </a:endParaRPr>
                    </a:p>
                    <a:p>
                      <a:pPr marL="285750" indent="-285750" algn="l">
                        <a:buFont typeface="Arial" panose="020B0604020202020204" pitchFamily="34" charset="0"/>
                        <a:buChar char="•"/>
                      </a:pPr>
                      <a:r>
                        <a:rPr lang="en-US" sz="1400" b="0" dirty="0" smtClean="0">
                          <a:solidFill>
                            <a:schemeClr val="bg1"/>
                          </a:solidFill>
                        </a:rPr>
                        <a:t>Add HVAC system for storage space that was converted to classrooms, replace</a:t>
                      </a:r>
                      <a:r>
                        <a:rPr lang="en-US" sz="1400" b="0" baseline="0" dirty="0" smtClean="0">
                          <a:solidFill>
                            <a:schemeClr val="bg1"/>
                          </a:solidFill>
                        </a:rPr>
                        <a:t> boilers, replace air handlers, replace natatorium HVAC system,  replace relief air system, provide kiln ventilation, provide dedicated (ductless split) AC to data and computer rooms.  Upgrade plumbing fixtures for ADA compliance.</a:t>
                      </a:r>
                    </a:p>
                    <a:p>
                      <a:pPr marL="285750" indent="-285750" algn="l">
                        <a:buFont typeface="Arial" panose="020B0604020202020204" pitchFamily="34" charset="0"/>
                        <a:buChar char="•"/>
                      </a:pPr>
                      <a:r>
                        <a:rPr lang="en-US" sz="1400" b="0" baseline="0" dirty="0" smtClean="0">
                          <a:solidFill>
                            <a:schemeClr val="bg1"/>
                          </a:solidFill>
                        </a:rPr>
                        <a:t>Replace 1982 electrical switchboard</a:t>
                      </a:r>
                      <a:endParaRPr lang="en-US" sz="1400" b="0" dirty="0" smtClean="0">
                        <a:solidFill>
                          <a:schemeClr val="bg1"/>
                        </a:solidFill>
                      </a:endParaRPr>
                    </a:p>
                  </a:txBody>
                  <a:tcPr>
                    <a:solidFill>
                      <a:schemeClr val="tx1">
                        <a:lumMod val="95000"/>
                      </a:schemeClr>
                    </a:solidFill>
                  </a:tcPr>
                </a:tc>
                <a:extLst>
                  <a:ext uri="{0D108BD9-81ED-4DB2-BD59-A6C34878D82A}">
                    <a16:rowId xmlns:a16="http://schemas.microsoft.com/office/drawing/2014/main" val="10004"/>
                  </a:ext>
                </a:extLst>
              </a:tr>
              <a:tr h="382964">
                <a:tc>
                  <a:txBody>
                    <a:bodyPr/>
                    <a:lstStyle/>
                    <a:p>
                      <a:pPr algn="r"/>
                      <a:r>
                        <a:rPr lang="en-US" b="1" dirty="0" smtClean="0">
                          <a:solidFill>
                            <a:schemeClr val="bg1"/>
                          </a:solidFill>
                        </a:rPr>
                        <a:t>Administration</a:t>
                      </a:r>
                    </a:p>
                  </a:txBody>
                  <a:tcPr>
                    <a:solidFill>
                      <a:schemeClr val="tx1">
                        <a:lumMod val="75000"/>
                      </a:schemeClr>
                    </a:solidFill>
                  </a:tcPr>
                </a:tc>
                <a:tc>
                  <a:txBody>
                    <a:bodyPr/>
                    <a:lstStyle/>
                    <a:p>
                      <a:pPr marL="285750" indent="-285750" algn="l">
                        <a:buFont typeface="Arial" panose="020B0604020202020204" pitchFamily="34" charset="0"/>
                        <a:buChar char="•"/>
                      </a:pPr>
                      <a:r>
                        <a:rPr lang="en-US" sz="1400" b="0" dirty="0" smtClean="0">
                          <a:solidFill>
                            <a:schemeClr val="bg1"/>
                          </a:solidFill>
                        </a:rPr>
                        <a:t>Replace 4 rooftop units.</a:t>
                      </a:r>
                      <a:endParaRPr lang="en-US" sz="1400" b="0" dirty="0">
                        <a:solidFill>
                          <a:schemeClr val="bg1"/>
                        </a:solidFill>
                      </a:endParaRPr>
                    </a:p>
                  </a:txBody>
                  <a:tcPr>
                    <a:solidFill>
                      <a:schemeClr val="tx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9214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26377" y="443501"/>
            <a:ext cx="10809288" cy="1200329"/>
          </a:xfrm>
          <a:prstGeom prst="rect">
            <a:avLst/>
          </a:prstGeom>
        </p:spPr>
        <p:txBody>
          <a:bodyPr>
            <a:spAutoFit/>
          </a:bodyPr>
          <a:lstStyle/>
          <a:p>
            <a:pPr>
              <a:defRPr/>
            </a:pPr>
            <a:r>
              <a:rPr lang="en-US" sz="2800" u="none" dirty="0" smtClean="0">
                <a:solidFill>
                  <a:schemeClr val="tx2"/>
                </a:solidFill>
                <a:latin typeface="+mj-lt"/>
              </a:rPr>
              <a:t>7. Would like an itemized list of how you got the list of renovations.  No dates attached possible addition of a future renovations page?</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p:txBody>
      </p:sp>
      <p:pic>
        <p:nvPicPr>
          <p:cNvPr id="3" name="Picture 2"/>
          <p:cNvPicPr>
            <a:picLocks noChangeAspect="1"/>
          </p:cNvPicPr>
          <p:nvPr/>
        </p:nvPicPr>
        <p:blipFill>
          <a:blip r:embed="rId2"/>
          <a:stretch>
            <a:fillRect/>
          </a:stretch>
        </p:blipFill>
        <p:spPr>
          <a:xfrm>
            <a:off x="1488861" y="2387949"/>
            <a:ext cx="9482233" cy="3619500"/>
          </a:xfrm>
          <a:prstGeom prst="rect">
            <a:avLst/>
          </a:prstGeom>
        </p:spPr>
      </p:pic>
    </p:spTree>
    <p:extLst>
      <p:ext uri="{BB962C8B-B14F-4D97-AF65-F5344CB8AC3E}">
        <p14:creationId xmlns:p14="http://schemas.microsoft.com/office/powerpoint/2010/main" val="35524122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11902950" cy="6786473"/>
          </a:xfrm>
          <a:prstGeom prst="rect">
            <a:avLst/>
          </a:prstGeom>
        </p:spPr>
        <p:txBody>
          <a:bodyPr wrap="square">
            <a:spAutoFit/>
          </a:bodyPr>
          <a:lstStyle/>
          <a:p>
            <a:pPr>
              <a:defRPr/>
            </a:pPr>
            <a:r>
              <a:rPr lang="en-US" sz="2800" u="none" dirty="0" smtClean="0">
                <a:solidFill>
                  <a:schemeClr val="tx2"/>
                </a:solidFill>
                <a:latin typeface="+mj-lt"/>
              </a:rPr>
              <a:t>8. How to better utilize the existing space that is available in each building was never shown. </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640080" lvl="1">
              <a:spcBef>
                <a:spcPts val="600"/>
              </a:spcBef>
              <a:defRPr/>
            </a:pPr>
            <a:r>
              <a:rPr lang="en-US" sz="3200" dirty="0" smtClean="0">
                <a:latin typeface="Calibri Light" panose="020F0302020204030204" pitchFamily="34" charset="0"/>
              </a:rPr>
              <a:t>Alternative uses would need to generate revenue to offset operation and maintenance costs.</a:t>
            </a:r>
            <a:endParaRPr lang="en-US" sz="3200" u="none" dirty="0" smtClean="0">
              <a:latin typeface="Calibri Light" panose="020F0302020204030204" pitchFamily="34" charset="0"/>
            </a:endParaRPr>
          </a:p>
          <a:p>
            <a:pPr marL="1591056" lvl="2" indent="-457200">
              <a:spcBef>
                <a:spcPts val="600"/>
              </a:spcBef>
              <a:buFont typeface="Arial" panose="020B0604020202020204" pitchFamily="34" charset="0"/>
              <a:buChar char="•"/>
              <a:defRPr/>
            </a:pPr>
            <a:r>
              <a:rPr lang="en-US" sz="2800" u="none" dirty="0" smtClean="0">
                <a:latin typeface="Calibri Light" panose="020F0302020204030204" pitchFamily="34" charset="0"/>
              </a:rPr>
              <a:t>Potential uses include:</a:t>
            </a:r>
          </a:p>
          <a:p>
            <a:pPr marL="2084832" lvl="3" indent="-457200">
              <a:spcBef>
                <a:spcPts val="600"/>
              </a:spcBef>
              <a:buFont typeface="Arial" panose="020B0604020202020204" pitchFamily="34" charset="0"/>
              <a:buChar char="•"/>
              <a:defRPr/>
            </a:pPr>
            <a:r>
              <a:rPr lang="en-US" sz="2400" dirty="0" smtClean="0">
                <a:latin typeface="Calibri Light" panose="020F0302020204030204" pitchFamily="34" charset="0"/>
              </a:rPr>
              <a:t>Other educational uses such as head start and Intermediate unit</a:t>
            </a:r>
          </a:p>
          <a:p>
            <a:pPr marL="2084832" lvl="3" indent="-457200">
              <a:spcBef>
                <a:spcPts val="600"/>
              </a:spcBef>
              <a:buFont typeface="Arial" panose="020B0604020202020204" pitchFamily="34" charset="0"/>
              <a:buChar char="•"/>
              <a:defRPr/>
            </a:pPr>
            <a:r>
              <a:rPr lang="en-US" sz="2400" dirty="0" smtClean="0">
                <a:latin typeface="Calibri Light" panose="020F0302020204030204" pitchFamily="34" charset="0"/>
              </a:rPr>
              <a:t>Outside businesses:</a:t>
            </a:r>
          </a:p>
          <a:p>
            <a:pPr marL="2578608" lvl="4" indent="-457200">
              <a:spcBef>
                <a:spcPts val="600"/>
              </a:spcBef>
              <a:buFont typeface="Arial" panose="020B0604020202020204" pitchFamily="34" charset="0"/>
              <a:buChar char="•"/>
              <a:defRPr/>
            </a:pPr>
            <a:r>
              <a:rPr lang="en-US" sz="2400" dirty="0" smtClean="0">
                <a:latin typeface="Calibri Light" panose="020F0302020204030204" pitchFamily="34" charset="0"/>
              </a:rPr>
              <a:t>Other outside business leases such as PSECU.</a:t>
            </a:r>
          </a:p>
          <a:p>
            <a:pPr marL="3072384" lvl="5" indent="-457200">
              <a:spcBef>
                <a:spcPts val="600"/>
              </a:spcBef>
              <a:buFont typeface="Arial" panose="020B0604020202020204" pitchFamily="34" charset="0"/>
              <a:buChar char="•"/>
              <a:defRPr/>
            </a:pPr>
            <a:r>
              <a:rPr lang="en-US" sz="2400" dirty="0" smtClean="0">
                <a:latin typeface="Calibri Light" panose="020F0302020204030204" pitchFamily="34" charset="0"/>
              </a:rPr>
              <a:t>Creates security risk</a:t>
            </a:r>
          </a:p>
          <a:p>
            <a:pPr marL="3072384" lvl="5" indent="-457200">
              <a:spcBef>
                <a:spcPts val="600"/>
              </a:spcBef>
              <a:buFont typeface="Arial" panose="020B0604020202020204" pitchFamily="34" charset="0"/>
              <a:buChar char="•"/>
              <a:defRPr/>
            </a:pPr>
            <a:r>
              <a:rPr lang="en-US" sz="2400" dirty="0" smtClean="0">
                <a:latin typeface="Calibri Light" panose="020F0302020204030204" pitchFamily="34" charset="0"/>
              </a:rPr>
              <a:t>Will require renovation of spaces</a:t>
            </a:r>
          </a:p>
          <a:p>
            <a:pPr marL="3072384" lvl="5" indent="-457200">
              <a:spcBef>
                <a:spcPts val="600"/>
              </a:spcBef>
              <a:buFont typeface="Arial" panose="020B0604020202020204" pitchFamily="34" charset="0"/>
              <a:buChar char="•"/>
              <a:defRPr/>
            </a:pPr>
            <a:r>
              <a:rPr lang="en-US" sz="2400" dirty="0" smtClean="0">
                <a:latin typeface="Calibri Light" panose="020F0302020204030204" pitchFamily="34" charset="0"/>
              </a:rPr>
              <a:t>Requires management of leases</a:t>
            </a:r>
          </a:p>
          <a:p>
            <a:pPr marL="2578608" lvl="4" indent="-457200">
              <a:spcBef>
                <a:spcPts val="600"/>
              </a:spcBef>
              <a:buFont typeface="Arial" panose="020B0604020202020204" pitchFamily="34" charset="0"/>
              <a:buChar char="•"/>
              <a:defRPr/>
            </a:pPr>
            <a:r>
              <a:rPr lang="en-US" sz="2400" dirty="0" smtClean="0">
                <a:latin typeface="Calibri Light" panose="020F0302020204030204" pitchFamily="34" charset="0"/>
              </a:rPr>
              <a:t>Community uses such as YMCA, Library etc.</a:t>
            </a:r>
          </a:p>
          <a:p>
            <a:pPr marL="3072384" lvl="5" indent="-457200">
              <a:spcBef>
                <a:spcPts val="600"/>
              </a:spcBef>
              <a:buFont typeface="Arial" panose="020B0604020202020204" pitchFamily="34" charset="0"/>
              <a:buChar char="•"/>
              <a:defRPr/>
            </a:pPr>
            <a:r>
              <a:rPr lang="en-US" sz="2400" dirty="0" smtClean="0">
                <a:latin typeface="Calibri Light" panose="020F0302020204030204" pitchFamily="34" charset="0"/>
              </a:rPr>
              <a:t>Generates very little revenue</a:t>
            </a:r>
          </a:p>
          <a:p>
            <a:pPr marL="1591056" lvl="2" indent="-457200">
              <a:spcBef>
                <a:spcPts val="600"/>
              </a:spcBef>
              <a:buFont typeface="Arial" panose="020B0604020202020204" pitchFamily="34" charset="0"/>
              <a:buChar char="•"/>
              <a:defRPr/>
            </a:pPr>
            <a:endParaRPr lang="en-US" sz="2400" u="none" dirty="0">
              <a:latin typeface="Calibri Light" panose="020F0302020204030204" pitchFamily="34" charset="0"/>
            </a:endParaRPr>
          </a:p>
        </p:txBody>
      </p:sp>
    </p:spTree>
    <p:extLst>
      <p:ext uri="{BB962C8B-B14F-4D97-AF65-F5344CB8AC3E}">
        <p14:creationId xmlns:p14="http://schemas.microsoft.com/office/powerpoint/2010/main" val="196884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26377" y="443501"/>
            <a:ext cx="10809288" cy="1952586"/>
          </a:xfrm>
          <a:prstGeom prst="rect">
            <a:avLst/>
          </a:prstGeom>
        </p:spPr>
        <p:txBody>
          <a:bodyPr>
            <a:spAutoFit/>
          </a:bodyPr>
          <a:lstStyle/>
          <a:p>
            <a:pPr>
              <a:defRPr/>
            </a:pPr>
            <a:r>
              <a:rPr lang="en-US" sz="2800" u="none" dirty="0" smtClean="0">
                <a:solidFill>
                  <a:schemeClr val="tx2"/>
                </a:solidFill>
                <a:latin typeface="+mj-lt"/>
              </a:rPr>
              <a:t>9. What would happen if economic turn around in the community would occur.  This was never shown.</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1097280" lvl="1" indent="-457200">
              <a:spcBef>
                <a:spcPts val="600"/>
              </a:spcBef>
              <a:buFont typeface="Arial" panose="020B0604020202020204" pitchFamily="34" charset="0"/>
              <a:buChar char="•"/>
              <a:defRPr/>
            </a:pPr>
            <a:r>
              <a:rPr lang="en-US" u="none" dirty="0" smtClean="0">
                <a:latin typeface="Calibri Light" panose="020F0302020204030204" pitchFamily="34" charset="0"/>
              </a:rPr>
              <a:t>WORKING ON THIS</a:t>
            </a:r>
            <a:endParaRPr lang="en-US" u="none" dirty="0">
              <a:latin typeface="Calibri Light" panose="020F0302020204030204" pitchFamily="34" charset="0"/>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2477939" y="1980222"/>
            <a:ext cx="6981564" cy="5359401"/>
          </a:xfrm>
          <a:prstGeom prst="rect">
            <a:avLst/>
          </a:prstGeom>
        </p:spPr>
      </p:pic>
    </p:spTree>
    <p:extLst>
      <p:ext uri="{BB962C8B-B14F-4D97-AF65-F5344CB8AC3E}">
        <p14:creationId xmlns:p14="http://schemas.microsoft.com/office/powerpoint/2010/main" val="3072923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26377" y="443501"/>
            <a:ext cx="10809288" cy="1576457"/>
          </a:xfrm>
          <a:prstGeom prst="rect">
            <a:avLst/>
          </a:prstGeom>
        </p:spPr>
        <p:txBody>
          <a:bodyPr>
            <a:spAutoFit/>
          </a:bodyPr>
          <a:lstStyle/>
          <a:p>
            <a:pPr>
              <a:defRPr/>
            </a:pPr>
            <a:r>
              <a:rPr lang="en-US" sz="2800" u="none" dirty="0" smtClean="0">
                <a:solidFill>
                  <a:schemeClr val="tx2"/>
                </a:solidFill>
                <a:latin typeface="+mj-lt"/>
              </a:rPr>
              <a:t>10. “right now he says we have space in our building and I don’t see how that is true.”</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1215621" y="2019958"/>
            <a:ext cx="5305988" cy="2082800"/>
          </a:xfrm>
          <a:prstGeom prst="rect">
            <a:avLst/>
          </a:prstGeom>
        </p:spPr>
      </p:pic>
      <p:pic>
        <p:nvPicPr>
          <p:cNvPr id="5" name="Picture 4"/>
          <p:cNvPicPr>
            <a:picLocks noChangeAspect="1"/>
          </p:cNvPicPr>
          <p:nvPr/>
        </p:nvPicPr>
        <p:blipFill>
          <a:blip r:embed="rId3"/>
          <a:stretch>
            <a:fillRect/>
          </a:stretch>
        </p:blipFill>
        <p:spPr>
          <a:xfrm>
            <a:off x="1215621" y="4410808"/>
            <a:ext cx="7679720" cy="1905000"/>
          </a:xfrm>
          <a:prstGeom prst="rect">
            <a:avLst/>
          </a:prstGeom>
        </p:spPr>
      </p:pic>
    </p:spTree>
    <p:extLst>
      <p:ext uri="{BB962C8B-B14F-4D97-AF65-F5344CB8AC3E}">
        <p14:creationId xmlns:p14="http://schemas.microsoft.com/office/powerpoint/2010/main" val="21831182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19" y="142050"/>
            <a:ext cx="12375223" cy="2438232"/>
          </a:xfrm>
          <a:prstGeom prst="rect">
            <a:avLst/>
          </a:prstGeom>
        </p:spPr>
        <p:txBody>
          <a:bodyPr wrap="square">
            <a:spAutoFit/>
          </a:bodyPr>
          <a:lstStyle/>
          <a:p>
            <a:pPr>
              <a:defRPr/>
            </a:pPr>
            <a:r>
              <a:rPr lang="en-US" sz="2800" u="none" dirty="0" smtClean="0">
                <a:solidFill>
                  <a:schemeClr val="tx2"/>
                </a:solidFill>
                <a:latin typeface="+mj-lt"/>
              </a:rPr>
              <a:t>11. Enrollment projection – why was 2021 – 22 used?  </a:t>
            </a:r>
            <a:r>
              <a:rPr lang="en-US" sz="2800" dirty="0" smtClean="0">
                <a:solidFill>
                  <a:schemeClr val="tx2"/>
                </a:solidFill>
                <a:latin typeface="+mj-lt"/>
              </a:rPr>
              <a:t>Enrollment was shown by a particular year by a particular grade nothing about potential students.  Would like to see some type of evaluation and impact as to what that would do to the school district.</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1838849" y="1492699"/>
            <a:ext cx="7958294" cy="6167678"/>
          </a:xfrm>
          <a:prstGeom prst="rect">
            <a:avLst/>
          </a:prstGeom>
          <a:ln>
            <a:solidFill>
              <a:srgbClr val="C00000"/>
            </a:solidFill>
          </a:ln>
        </p:spPr>
      </p:pic>
      <p:sp>
        <p:nvSpPr>
          <p:cNvPr id="4" name="TextBox 3"/>
          <p:cNvSpPr txBox="1"/>
          <p:nvPr/>
        </p:nvSpPr>
        <p:spPr>
          <a:xfrm>
            <a:off x="8862646" y="4350933"/>
            <a:ext cx="1487156" cy="276999"/>
          </a:xfrm>
          <a:prstGeom prst="rect">
            <a:avLst/>
          </a:prstGeom>
          <a:noFill/>
        </p:spPr>
        <p:txBody>
          <a:bodyPr wrap="square" rtlCol="0">
            <a:spAutoFit/>
          </a:bodyPr>
          <a:lstStyle/>
          <a:p>
            <a:r>
              <a:rPr lang="en-US" sz="1200" dirty="0" smtClean="0">
                <a:solidFill>
                  <a:srgbClr val="FF0000"/>
                </a:solidFill>
              </a:rPr>
              <a:t>2435 Actual</a:t>
            </a:r>
            <a:endParaRPr lang="en-US" sz="1200" dirty="0">
              <a:solidFill>
                <a:srgbClr val="FF0000"/>
              </a:solidFill>
            </a:endParaRPr>
          </a:p>
        </p:txBody>
      </p:sp>
      <p:sp>
        <p:nvSpPr>
          <p:cNvPr id="5" name="Rectangle 4"/>
          <p:cNvSpPr/>
          <p:nvPr/>
        </p:nvSpPr>
        <p:spPr>
          <a:xfrm>
            <a:off x="2029767" y="4913644"/>
            <a:ext cx="7234813" cy="934497"/>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426111" y="4913644"/>
            <a:ext cx="371789" cy="160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862646" y="4576538"/>
            <a:ext cx="1487156" cy="276999"/>
          </a:xfrm>
          <a:prstGeom prst="rect">
            <a:avLst/>
          </a:prstGeom>
          <a:noFill/>
        </p:spPr>
        <p:txBody>
          <a:bodyPr wrap="square" rtlCol="0">
            <a:spAutoFit/>
          </a:bodyPr>
          <a:lstStyle/>
          <a:p>
            <a:r>
              <a:rPr lang="en-US" sz="1200" dirty="0" smtClean="0">
                <a:solidFill>
                  <a:srgbClr val="FF0000"/>
                </a:solidFill>
              </a:rPr>
              <a:t>2375 Actual</a:t>
            </a:r>
            <a:endParaRPr lang="en-US" sz="1200" dirty="0">
              <a:solidFill>
                <a:srgbClr val="FF0000"/>
              </a:solidFill>
            </a:endParaRPr>
          </a:p>
        </p:txBody>
      </p:sp>
    </p:spTree>
    <p:extLst>
      <p:ext uri="{BB962C8B-B14F-4D97-AF65-F5344CB8AC3E}">
        <p14:creationId xmlns:p14="http://schemas.microsoft.com/office/powerpoint/2010/main" val="3069574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10908164" cy="769441"/>
          </a:xfrm>
          <a:prstGeom prst="rect">
            <a:avLst/>
          </a:prstGeom>
        </p:spPr>
        <p:txBody>
          <a:bodyPr wrap="square">
            <a:spAutoFit/>
          </a:bodyPr>
          <a:lstStyle/>
          <a:p>
            <a:pPr>
              <a:defRPr/>
            </a:pPr>
            <a:r>
              <a:rPr lang="en-US" sz="2800" u="none" dirty="0" smtClean="0">
                <a:solidFill>
                  <a:schemeClr val="tx2"/>
                </a:solidFill>
                <a:latin typeface="+mj-lt"/>
              </a:rPr>
              <a:t>1. Confirm layout of schools.  Any modifications needed for students?</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p:txBody>
      </p:sp>
      <p:sp>
        <p:nvSpPr>
          <p:cNvPr id="3" name="Rectangle 2"/>
          <p:cNvSpPr/>
          <p:nvPr/>
        </p:nvSpPr>
        <p:spPr>
          <a:xfrm>
            <a:off x="426376" y="1548514"/>
            <a:ext cx="11757037" cy="4370427"/>
          </a:xfrm>
          <a:prstGeom prst="rect">
            <a:avLst/>
          </a:prstGeom>
        </p:spPr>
        <p:txBody>
          <a:bodyPr wrap="square">
            <a:spAutoFit/>
          </a:bodyPr>
          <a:lstStyle/>
          <a:p>
            <a:pPr marL="640080" lvl="1">
              <a:spcBef>
                <a:spcPts val="600"/>
              </a:spcBef>
              <a:defRPr/>
            </a:pPr>
            <a:r>
              <a:rPr lang="en-US" sz="3200" dirty="0" smtClean="0">
                <a:latin typeface="Calibri Light" panose="020F0302020204030204" pitchFamily="34" charset="0"/>
              </a:rPr>
              <a:t>Minor modifications will be necessary as follows:</a:t>
            </a:r>
          </a:p>
          <a:p>
            <a:pPr marL="982980" lvl="1" indent="-342900">
              <a:spcBef>
                <a:spcPts val="600"/>
              </a:spcBef>
              <a:buFont typeface="Arial" panose="020B0604020202020204" pitchFamily="34" charset="0"/>
              <a:buChar char="•"/>
              <a:defRPr/>
            </a:pPr>
            <a:r>
              <a:rPr lang="en-US" sz="2400" dirty="0" smtClean="0">
                <a:latin typeface="Calibri Light" panose="020F0302020204030204" pitchFamily="34" charset="0"/>
              </a:rPr>
              <a:t>Reconfiguration of furnishings and equipment by maintenance staff.</a:t>
            </a:r>
          </a:p>
          <a:p>
            <a:pPr marL="982980" lvl="1" indent="-342900">
              <a:spcBef>
                <a:spcPts val="600"/>
              </a:spcBef>
              <a:buFont typeface="Arial" panose="020B0604020202020204" pitchFamily="34" charset="0"/>
              <a:buChar char="•"/>
              <a:defRPr/>
            </a:pPr>
            <a:r>
              <a:rPr lang="en-US" sz="2400" dirty="0" smtClean="0">
                <a:latin typeface="Calibri Light" panose="020F0302020204030204" pitchFamily="34" charset="0"/>
              </a:rPr>
              <a:t>Create grab and go station at the High School with equipment from closed schools.</a:t>
            </a:r>
          </a:p>
          <a:p>
            <a:pPr marL="982980" lvl="1" indent="-342900">
              <a:spcBef>
                <a:spcPts val="600"/>
              </a:spcBef>
              <a:buFont typeface="Arial" panose="020B0604020202020204" pitchFamily="34" charset="0"/>
              <a:buChar char="•"/>
              <a:defRPr/>
            </a:pPr>
            <a:r>
              <a:rPr lang="en-US" sz="2400" dirty="0" smtClean="0">
                <a:latin typeface="Calibri Light" panose="020F0302020204030204" pitchFamily="34" charset="0"/>
              </a:rPr>
              <a:t>Reconfigure HS classroom for 9</a:t>
            </a:r>
            <a:r>
              <a:rPr lang="en-US" sz="2400" baseline="30000" dirty="0" smtClean="0">
                <a:latin typeface="Calibri Light" panose="020F0302020204030204" pitchFamily="34" charset="0"/>
              </a:rPr>
              <a:t>th</a:t>
            </a:r>
            <a:r>
              <a:rPr lang="en-US" sz="2400" dirty="0" smtClean="0">
                <a:latin typeface="Calibri Light" panose="020F0302020204030204" pitchFamily="34" charset="0"/>
              </a:rPr>
              <a:t> grade science using existing equipment.</a:t>
            </a:r>
          </a:p>
          <a:p>
            <a:pPr marL="982980" lvl="1" indent="-342900">
              <a:spcBef>
                <a:spcPts val="600"/>
              </a:spcBef>
              <a:buFont typeface="Arial" panose="020B0604020202020204" pitchFamily="34" charset="0"/>
              <a:buChar char="•"/>
              <a:defRPr/>
            </a:pPr>
            <a:r>
              <a:rPr lang="en-US" sz="2400" dirty="0" smtClean="0">
                <a:latin typeface="Calibri Light" panose="020F0302020204030204" pitchFamily="34" charset="0"/>
              </a:rPr>
              <a:t>The middle school requires a playground for elementary grade levels.  Equipment can be moved from Avis or Salladasburg.</a:t>
            </a:r>
          </a:p>
          <a:p>
            <a:pPr marL="982980" lvl="1" indent="-342900">
              <a:spcBef>
                <a:spcPts val="600"/>
              </a:spcBef>
              <a:buFont typeface="Arial" panose="020B0604020202020204" pitchFamily="34" charset="0"/>
              <a:buChar char="•"/>
              <a:defRPr/>
            </a:pPr>
            <a:r>
              <a:rPr lang="en-US" sz="2400" u="none" dirty="0" smtClean="0">
                <a:latin typeface="Calibri Light" panose="020F0302020204030204" pitchFamily="34" charset="0"/>
              </a:rPr>
              <a:t>Coat hooks and shelves will need to be installed in the middle school classrooms.  This work can be completed with District staff with minimal expense.</a:t>
            </a:r>
          </a:p>
          <a:p>
            <a:pPr marL="982980" lvl="1" indent="-342900">
              <a:spcBef>
                <a:spcPts val="600"/>
              </a:spcBef>
              <a:buFont typeface="Arial" panose="020B0604020202020204" pitchFamily="34" charset="0"/>
              <a:buChar char="•"/>
              <a:defRPr/>
            </a:pPr>
            <a:r>
              <a:rPr lang="en-US" sz="2400" dirty="0" smtClean="0">
                <a:latin typeface="Calibri Light" panose="020F0302020204030204" pitchFamily="34" charset="0"/>
              </a:rPr>
              <a:t>If room A206 at the High School is used as a classroom additional ventilation will be required</a:t>
            </a:r>
          </a:p>
        </p:txBody>
      </p:sp>
    </p:spTree>
    <p:extLst>
      <p:ext uri="{BB962C8B-B14F-4D97-AF65-F5344CB8AC3E}">
        <p14:creationId xmlns:p14="http://schemas.microsoft.com/office/powerpoint/2010/main" val="35020052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26377" y="443501"/>
            <a:ext cx="10809288" cy="2007344"/>
          </a:xfrm>
          <a:prstGeom prst="rect">
            <a:avLst/>
          </a:prstGeom>
        </p:spPr>
        <p:txBody>
          <a:bodyPr>
            <a:spAutoFit/>
          </a:bodyPr>
          <a:lstStyle/>
          <a:p>
            <a:pPr>
              <a:defRPr/>
            </a:pPr>
            <a:r>
              <a:rPr lang="en-US" sz="2800" u="none" dirty="0" smtClean="0">
                <a:solidFill>
                  <a:schemeClr val="tx2"/>
                </a:solidFill>
                <a:latin typeface="+mj-lt"/>
              </a:rPr>
              <a:t>12. On page 25 you do a grade grouping comparison, would like to see this same report done with proposed configurations  .. Extend chart out by year.</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640080" indent="-457200">
              <a:spcBef>
                <a:spcPts val="600"/>
              </a:spcBef>
              <a:buFont typeface="Arial" panose="020B0604020202020204" pitchFamily="34" charset="0"/>
              <a:buChar char="•"/>
              <a:defRPr/>
            </a:pPr>
            <a:r>
              <a:rPr lang="en-US" dirty="0" smtClean="0">
                <a:solidFill>
                  <a:schemeClr val="bg1"/>
                </a:solidFill>
                <a:latin typeface="Calibri Light" panose="020F0302020204030204" pitchFamily="34" charset="0"/>
              </a:rPr>
              <a:t>The chart is intended to analyze historic patterns.  However, overall projections are as follows:</a:t>
            </a:r>
            <a:endParaRPr lang="en-US" u="none" dirty="0">
              <a:solidFill>
                <a:schemeClr val="bg1"/>
              </a:solidFill>
              <a:latin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669530" y="2750030"/>
            <a:ext cx="10665012" cy="4675733"/>
          </a:xfrm>
          <a:prstGeom prst="rect">
            <a:avLst/>
          </a:prstGeom>
        </p:spPr>
      </p:pic>
    </p:spTree>
    <p:extLst>
      <p:ext uri="{BB962C8B-B14F-4D97-AF65-F5344CB8AC3E}">
        <p14:creationId xmlns:p14="http://schemas.microsoft.com/office/powerpoint/2010/main" val="5525630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10809288" cy="1952586"/>
          </a:xfrm>
          <a:prstGeom prst="rect">
            <a:avLst/>
          </a:prstGeom>
        </p:spPr>
        <p:txBody>
          <a:bodyPr>
            <a:spAutoFit/>
          </a:bodyPr>
          <a:lstStyle/>
          <a:p>
            <a:pPr>
              <a:defRPr/>
            </a:pPr>
            <a:r>
              <a:rPr lang="en-US" sz="2800" u="none" dirty="0" smtClean="0">
                <a:solidFill>
                  <a:schemeClr val="tx2"/>
                </a:solidFill>
                <a:latin typeface="+mj-lt"/>
              </a:rPr>
              <a:t>13.  Some of the graphs are 2 digits and some are single  Page 14 and page 25 examples.  Take all out to two digits.  </a:t>
            </a:r>
            <a:br>
              <a:rPr lang="en-US" sz="2800" u="none" dirty="0" smtClean="0">
                <a:solidFill>
                  <a:schemeClr val="tx2"/>
                </a:solidFill>
                <a:latin typeface="+mj-lt"/>
              </a:rPr>
            </a:br>
            <a:endParaRPr lang="en-US" sz="1600" u="none" dirty="0" smtClean="0">
              <a:latin typeface="+mj-lt"/>
            </a:endParaRPr>
          </a:p>
          <a:p>
            <a:pPr marL="1097280" lvl="1" indent="-457200">
              <a:spcBef>
                <a:spcPts val="600"/>
              </a:spcBef>
              <a:buFont typeface="Arial" panose="020B0604020202020204" pitchFamily="34" charset="0"/>
              <a:buChar char="•"/>
              <a:defRPr/>
            </a:pPr>
            <a:r>
              <a:rPr lang="en-US" u="none" dirty="0" smtClean="0">
                <a:latin typeface="Calibri Light" panose="020F0302020204030204" pitchFamily="34" charset="0"/>
              </a:rPr>
              <a:t>Revisions to booklet will be made as requested</a:t>
            </a:r>
            <a:endParaRPr lang="en-US" u="none" dirty="0">
              <a:latin typeface="Calibri Light" panose="020F0302020204030204" pitchFamily="34" charset="0"/>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sp>
        <p:nvSpPr>
          <p:cNvPr id="3" name="Rectangle 2"/>
          <p:cNvSpPr/>
          <p:nvPr/>
        </p:nvSpPr>
        <p:spPr>
          <a:xfrm>
            <a:off x="426377" y="2282349"/>
            <a:ext cx="10809288" cy="1521699"/>
          </a:xfrm>
          <a:prstGeom prst="rect">
            <a:avLst/>
          </a:prstGeom>
        </p:spPr>
        <p:txBody>
          <a:bodyPr>
            <a:spAutoFit/>
          </a:bodyPr>
          <a:lstStyle/>
          <a:p>
            <a:pPr>
              <a:defRPr/>
            </a:pPr>
            <a:r>
              <a:rPr lang="en-US" sz="2800" u="none" dirty="0" smtClean="0">
                <a:solidFill>
                  <a:schemeClr val="tx2"/>
                </a:solidFill>
                <a:latin typeface="+mj-lt"/>
              </a:rPr>
              <a:t>14.  P30 $4.42 number is old data.  Want more accurate data.</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1097280" lvl="1" indent="-457200">
              <a:spcBef>
                <a:spcPts val="600"/>
              </a:spcBef>
              <a:buFont typeface="Arial" panose="020B0604020202020204" pitchFamily="34" charset="0"/>
              <a:buChar char="•"/>
              <a:defRPr/>
            </a:pPr>
            <a:r>
              <a:rPr lang="en-US" u="none" dirty="0" smtClean="0">
                <a:latin typeface="Calibri Light" panose="020F0302020204030204" pitchFamily="34" charset="0"/>
              </a:rPr>
              <a:t>$4.42 is the most recent reliable data from an nationally recognized source.  </a:t>
            </a:r>
            <a:endParaRPr lang="en-US" u="none" dirty="0">
              <a:latin typeface="Calibri Light" panose="020F0302020204030204" pitchFamily="34" charset="0"/>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spTree>
    <p:extLst>
      <p:ext uri="{BB962C8B-B14F-4D97-AF65-F5344CB8AC3E}">
        <p14:creationId xmlns:p14="http://schemas.microsoft.com/office/powerpoint/2010/main" val="28884740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10809288" cy="769441"/>
          </a:xfrm>
          <a:prstGeom prst="rect">
            <a:avLst/>
          </a:prstGeom>
        </p:spPr>
        <p:txBody>
          <a:bodyPr>
            <a:spAutoFit/>
          </a:bodyPr>
          <a:lstStyle/>
          <a:p>
            <a:pPr>
              <a:defRPr/>
            </a:pPr>
            <a:r>
              <a:rPr lang="en-US" sz="2800" u="none" dirty="0" smtClean="0">
                <a:solidFill>
                  <a:schemeClr val="tx2"/>
                </a:solidFill>
                <a:latin typeface="+mj-lt"/>
              </a:rPr>
              <a:t>15.  More detail on costs to reconfigure </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783182447"/>
              </p:ext>
            </p:extLst>
          </p:nvPr>
        </p:nvGraphicFramePr>
        <p:xfrm>
          <a:off x="994913" y="1704592"/>
          <a:ext cx="9672216" cy="2225040"/>
        </p:xfrm>
        <a:graphic>
          <a:graphicData uri="http://schemas.openxmlformats.org/drawingml/2006/table">
            <a:tbl>
              <a:tblPr firstRow="1" bandRow="1">
                <a:tableStyleId>{5C22544A-7EE6-4342-B048-85BDC9FD1C3A}</a:tableStyleId>
              </a:tblPr>
              <a:tblGrid>
                <a:gridCol w="4943663">
                  <a:extLst>
                    <a:ext uri="{9D8B030D-6E8A-4147-A177-3AD203B41FA5}">
                      <a16:colId xmlns:a16="http://schemas.microsoft.com/office/drawing/2014/main" val="20000"/>
                    </a:ext>
                  </a:extLst>
                </a:gridCol>
                <a:gridCol w="1504481">
                  <a:extLst>
                    <a:ext uri="{9D8B030D-6E8A-4147-A177-3AD203B41FA5}">
                      <a16:colId xmlns:a16="http://schemas.microsoft.com/office/drawing/2014/main" val="20001"/>
                    </a:ext>
                  </a:extLst>
                </a:gridCol>
                <a:gridCol w="3224072">
                  <a:extLst>
                    <a:ext uri="{9D8B030D-6E8A-4147-A177-3AD203B41FA5}">
                      <a16:colId xmlns:a16="http://schemas.microsoft.com/office/drawing/2014/main" val="20002"/>
                    </a:ext>
                  </a:extLst>
                </a:gridCol>
              </a:tblGrid>
              <a:tr h="370840">
                <a:tc>
                  <a:txBody>
                    <a:bodyPr/>
                    <a:lstStyle/>
                    <a:p>
                      <a:pPr algn="ctr"/>
                      <a:r>
                        <a:rPr lang="en-US" dirty="0" smtClean="0">
                          <a:solidFill>
                            <a:schemeClr val="bg1">
                              <a:lumMod val="90000"/>
                              <a:lumOff val="10000"/>
                            </a:schemeClr>
                          </a:solidFill>
                        </a:rPr>
                        <a:t>Item</a:t>
                      </a:r>
                      <a:endParaRPr lang="en-US" dirty="0">
                        <a:solidFill>
                          <a:schemeClr val="bg1">
                            <a:lumMod val="90000"/>
                            <a:lumOff val="10000"/>
                          </a:schemeClr>
                        </a:solidFill>
                      </a:endParaRPr>
                    </a:p>
                  </a:txBody>
                  <a:tcPr>
                    <a:lnT w="12700" cap="flat" cmpd="sng" algn="ctr">
                      <a:solidFill>
                        <a:schemeClr val="tx1"/>
                      </a:solidFill>
                      <a:prstDash val="solid"/>
                      <a:round/>
                      <a:headEnd type="none" w="med" len="med"/>
                      <a:tailEnd type="none" w="med" len="med"/>
                    </a:lnT>
                    <a:solidFill>
                      <a:schemeClr val="tx1">
                        <a:lumMod val="75000"/>
                      </a:schemeClr>
                    </a:solidFill>
                  </a:tcPr>
                </a:tc>
                <a:tc>
                  <a:txBody>
                    <a:bodyPr/>
                    <a:lstStyle/>
                    <a:p>
                      <a:pPr algn="ctr"/>
                      <a:r>
                        <a:rPr lang="en-US" dirty="0" smtClean="0">
                          <a:solidFill>
                            <a:schemeClr val="bg1">
                              <a:lumMod val="90000"/>
                              <a:lumOff val="10000"/>
                            </a:schemeClr>
                          </a:solidFill>
                        </a:rPr>
                        <a:t>low</a:t>
                      </a:r>
                      <a:endParaRPr lang="en-US" dirty="0">
                        <a:solidFill>
                          <a:schemeClr val="bg1">
                            <a:lumMod val="90000"/>
                            <a:lumOff val="10000"/>
                          </a:schemeClr>
                        </a:solidFill>
                      </a:endParaRPr>
                    </a:p>
                  </a:txBody>
                  <a:tcPr>
                    <a:solidFill>
                      <a:schemeClr val="tx1">
                        <a:lumMod val="75000"/>
                      </a:schemeClr>
                    </a:solidFill>
                  </a:tcPr>
                </a:tc>
                <a:tc>
                  <a:txBody>
                    <a:bodyPr/>
                    <a:lstStyle/>
                    <a:p>
                      <a:pPr algn="ctr"/>
                      <a:r>
                        <a:rPr lang="en-US" dirty="0" smtClean="0">
                          <a:solidFill>
                            <a:schemeClr val="bg1">
                              <a:lumMod val="90000"/>
                              <a:lumOff val="10000"/>
                            </a:schemeClr>
                          </a:solidFill>
                        </a:rPr>
                        <a:t>High</a:t>
                      </a:r>
                      <a:endParaRPr lang="en-US" dirty="0">
                        <a:solidFill>
                          <a:schemeClr val="bg1">
                            <a:lumMod val="90000"/>
                            <a:lumOff val="10000"/>
                          </a:schemeClr>
                        </a:solidFill>
                      </a:endParaRPr>
                    </a:p>
                  </a:txBody>
                  <a:tcPr>
                    <a:solidFill>
                      <a:schemeClr val="tx1">
                        <a:lumMod val="75000"/>
                      </a:schemeClr>
                    </a:solidFill>
                  </a:tcPr>
                </a:tc>
                <a:extLst>
                  <a:ext uri="{0D108BD9-81ED-4DB2-BD59-A6C34878D82A}">
                    <a16:rowId xmlns:a16="http://schemas.microsoft.com/office/drawing/2014/main" val="10000"/>
                  </a:ext>
                </a:extLst>
              </a:tr>
              <a:tr h="370840">
                <a:tc>
                  <a:txBody>
                    <a:bodyPr/>
                    <a:lstStyle/>
                    <a:p>
                      <a:pPr algn="r"/>
                      <a:r>
                        <a:rPr lang="en-US" dirty="0" smtClean="0">
                          <a:solidFill>
                            <a:schemeClr val="bg1">
                              <a:lumMod val="90000"/>
                              <a:lumOff val="10000"/>
                            </a:schemeClr>
                          </a:solidFill>
                        </a:rPr>
                        <a:t>Move Playground Equipment to MS</a:t>
                      </a:r>
                      <a:endParaRPr lang="en-US" dirty="0">
                        <a:solidFill>
                          <a:schemeClr val="bg1">
                            <a:lumMod val="90000"/>
                            <a:lumOff val="10000"/>
                          </a:schemeClr>
                        </a:solidFill>
                      </a:endParaRPr>
                    </a:p>
                  </a:txBody>
                  <a:tcPr>
                    <a:solidFill>
                      <a:schemeClr val="tx1">
                        <a:lumMod val="95000"/>
                      </a:schemeClr>
                    </a:solidFill>
                  </a:tcPr>
                </a:tc>
                <a:tc>
                  <a:txBody>
                    <a:bodyPr/>
                    <a:lstStyle/>
                    <a:p>
                      <a:pPr algn="ctr"/>
                      <a:r>
                        <a:rPr lang="en-US" dirty="0" smtClean="0">
                          <a:solidFill>
                            <a:schemeClr val="bg1">
                              <a:lumMod val="90000"/>
                              <a:lumOff val="10000"/>
                            </a:schemeClr>
                          </a:solidFill>
                        </a:rPr>
                        <a:t>$15,000</a:t>
                      </a:r>
                      <a:endParaRPr lang="en-US" dirty="0">
                        <a:solidFill>
                          <a:schemeClr val="bg1">
                            <a:lumMod val="90000"/>
                            <a:lumOff val="10000"/>
                          </a:schemeClr>
                        </a:solidFill>
                      </a:endParaRPr>
                    </a:p>
                  </a:txBody>
                  <a:tcPr>
                    <a:solidFill>
                      <a:schemeClr val="tx1">
                        <a:lumMod val="95000"/>
                      </a:schemeClr>
                    </a:solidFill>
                  </a:tcPr>
                </a:tc>
                <a:tc>
                  <a:txBody>
                    <a:bodyPr/>
                    <a:lstStyle/>
                    <a:p>
                      <a:pPr algn="ctr"/>
                      <a:r>
                        <a:rPr lang="en-US" dirty="0" smtClean="0">
                          <a:solidFill>
                            <a:schemeClr val="bg1">
                              <a:lumMod val="90000"/>
                              <a:lumOff val="10000"/>
                            </a:schemeClr>
                          </a:solidFill>
                        </a:rPr>
                        <a:t>$22,000</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1"/>
                  </a:ext>
                </a:extLst>
              </a:tr>
              <a:tr h="370840">
                <a:tc>
                  <a:txBody>
                    <a:bodyPr/>
                    <a:lstStyle/>
                    <a:p>
                      <a:pPr algn="r"/>
                      <a:r>
                        <a:rPr lang="en-US" dirty="0" smtClean="0">
                          <a:solidFill>
                            <a:schemeClr val="bg1">
                              <a:lumMod val="90000"/>
                              <a:lumOff val="10000"/>
                            </a:schemeClr>
                          </a:solidFill>
                        </a:rPr>
                        <a:t>Add Coat hooks and shelves at MS (Materials only)</a:t>
                      </a:r>
                    </a:p>
                  </a:txBody>
                  <a:tcPr>
                    <a:solidFill>
                      <a:schemeClr val="tx1">
                        <a:lumMod val="95000"/>
                      </a:schemeClr>
                    </a:solidFill>
                  </a:tcPr>
                </a:tc>
                <a:tc>
                  <a:txBody>
                    <a:bodyPr/>
                    <a:lstStyle/>
                    <a:p>
                      <a:pPr algn="ctr"/>
                      <a:r>
                        <a:rPr lang="en-US" dirty="0" smtClean="0">
                          <a:solidFill>
                            <a:schemeClr val="bg1">
                              <a:lumMod val="90000"/>
                              <a:lumOff val="10000"/>
                            </a:schemeClr>
                          </a:solidFill>
                        </a:rPr>
                        <a:t>$5,000</a:t>
                      </a:r>
                      <a:endParaRPr lang="en-US" dirty="0">
                        <a:solidFill>
                          <a:schemeClr val="bg1">
                            <a:lumMod val="90000"/>
                            <a:lumOff val="10000"/>
                          </a:schemeClr>
                        </a:solidFill>
                      </a:endParaRPr>
                    </a:p>
                  </a:txBody>
                  <a:tcPr>
                    <a:solidFill>
                      <a:schemeClr val="tx1">
                        <a:lumMod val="95000"/>
                      </a:schemeClr>
                    </a:solidFill>
                  </a:tcPr>
                </a:tc>
                <a:tc>
                  <a:txBody>
                    <a:bodyPr/>
                    <a:lstStyle/>
                    <a:p>
                      <a:pPr algn="ctr"/>
                      <a:r>
                        <a:rPr lang="en-US" dirty="0" smtClean="0">
                          <a:solidFill>
                            <a:schemeClr val="bg1">
                              <a:lumMod val="90000"/>
                              <a:lumOff val="10000"/>
                            </a:schemeClr>
                          </a:solidFill>
                        </a:rPr>
                        <a:t>$8,000</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pPr algn="r"/>
                      <a:r>
                        <a:rPr lang="en-US" dirty="0" smtClean="0">
                          <a:solidFill>
                            <a:schemeClr val="bg1">
                              <a:lumMod val="90000"/>
                              <a:lumOff val="10000"/>
                            </a:schemeClr>
                          </a:solidFill>
                        </a:rPr>
                        <a:t>Add HVAC to HS room A206 if required </a:t>
                      </a:r>
                    </a:p>
                  </a:txBody>
                  <a:tcPr>
                    <a:solidFill>
                      <a:schemeClr val="tx1">
                        <a:lumMod val="95000"/>
                      </a:schemeClr>
                    </a:solidFill>
                  </a:tcPr>
                </a:tc>
                <a:tc>
                  <a:txBody>
                    <a:bodyPr/>
                    <a:lstStyle/>
                    <a:p>
                      <a:pPr algn="ctr"/>
                      <a:endParaRPr lang="en-US" dirty="0">
                        <a:solidFill>
                          <a:schemeClr val="bg1">
                            <a:lumMod val="90000"/>
                            <a:lumOff val="10000"/>
                          </a:schemeClr>
                        </a:solidFill>
                      </a:endParaRPr>
                    </a:p>
                  </a:txBody>
                  <a:tcPr>
                    <a:solidFill>
                      <a:schemeClr val="tx1">
                        <a:lumMod val="95000"/>
                      </a:schemeClr>
                    </a:solidFill>
                  </a:tcPr>
                </a:tc>
                <a:tc>
                  <a:txBody>
                    <a:bodyPr/>
                    <a:lstStyle/>
                    <a:p>
                      <a:pPr algn="ctr"/>
                      <a:r>
                        <a:rPr lang="en-US" dirty="0" smtClean="0">
                          <a:solidFill>
                            <a:schemeClr val="bg1">
                              <a:lumMod val="90000"/>
                              <a:lumOff val="10000"/>
                            </a:schemeClr>
                          </a:solidFill>
                        </a:rPr>
                        <a:t>$20,000</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3"/>
                  </a:ext>
                </a:extLst>
              </a:tr>
              <a:tr h="370840">
                <a:tc>
                  <a:txBody>
                    <a:bodyPr/>
                    <a:lstStyle/>
                    <a:p>
                      <a:pPr algn="r"/>
                      <a:r>
                        <a:rPr lang="en-US" dirty="0" smtClean="0">
                          <a:solidFill>
                            <a:schemeClr val="bg1">
                              <a:lumMod val="90000"/>
                              <a:lumOff val="10000"/>
                            </a:schemeClr>
                          </a:solidFill>
                        </a:rPr>
                        <a:t>9</a:t>
                      </a:r>
                      <a:r>
                        <a:rPr lang="en-US" baseline="30000" dirty="0" smtClean="0">
                          <a:solidFill>
                            <a:schemeClr val="bg1">
                              <a:lumMod val="90000"/>
                              <a:lumOff val="10000"/>
                            </a:schemeClr>
                          </a:solidFill>
                        </a:rPr>
                        <a:t>th</a:t>
                      </a:r>
                      <a:r>
                        <a:rPr lang="en-US" baseline="0" dirty="0" smtClean="0">
                          <a:solidFill>
                            <a:schemeClr val="bg1">
                              <a:lumMod val="90000"/>
                              <a:lumOff val="10000"/>
                            </a:schemeClr>
                          </a:solidFill>
                        </a:rPr>
                        <a:t> Grade Science CR improvements materials only</a:t>
                      </a:r>
                      <a:endParaRPr lang="en-US" dirty="0" smtClean="0">
                        <a:solidFill>
                          <a:schemeClr val="bg1">
                            <a:lumMod val="90000"/>
                            <a:lumOff val="10000"/>
                          </a:schemeClr>
                        </a:solidFill>
                      </a:endParaRPr>
                    </a:p>
                  </a:txBody>
                  <a:tcPr>
                    <a:solidFill>
                      <a:schemeClr val="tx1">
                        <a:lumMod val="95000"/>
                      </a:schemeClr>
                    </a:solidFill>
                  </a:tcPr>
                </a:tc>
                <a:tc>
                  <a:txBody>
                    <a:bodyPr/>
                    <a:lstStyle/>
                    <a:p>
                      <a:pPr algn="ctr"/>
                      <a:endParaRPr lang="en-US" dirty="0">
                        <a:solidFill>
                          <a:schemeClr val="bg1">
                            <a:lumMod val="90000"/>
                            <a:lumOff val="10000"/>
                          </a:schemeClr>
                        </a:solidFill>
                      </a:endParaRPr>
                    </a:p>
                  </a:txBody>
                  <a:tcPr>
                    <a:solidFill>
                      <a:schemeClr val="tx1">
                        <a:lumMod val="95000"/>
                      </a:schemeClr>
                    </a:solidFill>
                  </a:tcPr>
                </a:tc>
                <a:tc>
                  <a:txBody>
                    <a:bodyPr/>
                    <a:lstStyle/>
                    <a:p>
                      <a:pPr algn="ctr"/>
                      <a:r>
                        <a:rPr lang="en-US" dirty="0" smtClean="0">
                          <a:solidFill>
                            <a:schemeClr val="bg1">
                              <a:lumMod val="90000"/>
                              <a:lumOff val="10000"/>
                            </a:schemeClr>
                          </a:solidFill>
                        </a:rPr>
                        <a:t>$5,000</a:t>
                      </a:r>
                      <a:endParaRPr lang="en-US" dirty="0">
                        <a:solidFill>
                          <a:schemeClr val="bg1">
                            <a:lumMod val="90000"/>
                            <a:lumOff val="10000"/>
                          </a:schemeClr>
                        </a:solidFill>
                      </a:endParaRPr>
                    </a:p>
                  </a:txBody>
                  <a:tcPr>
                    <a:solidFill>
                      <a:schemeClr val="tx1">
                        <a:lumMod val="95000"/>
                      </a:schemeClr>
                    </a:solidFill>
                  </a:tcPr>
                </a:tc>
                <a:extLst>
                  <a:ext uri="{0D108BD9-81ED-4DB2-BD59-A6C34878D82A}">
                    <a16:rowId xmlns:a16="http://schemas.microsoft.com/office/drawing/2014/main" val="10004"/>
                  </a:ext>
                </a:extLst>
              </a:tr>
              <a:tr h="370840">
                <a:tc>
                  <a:txBody>
                    <a:bodyPr/>
                    <a:lstStyle/>
                    <a:p>
                      <a:pPr algn="r"/>
                      <a:r>
                        <a:rPr lang="en-US" dirty="0" smtClean="0">
                          <a:solidFill>
                            <a:schemeClr val="bg1">
                              <a:lumMod val="90000"/>
                              <a:lumOff val="10000"/>
                            </a:schemeClr>
                          </a:solidFill>
                        </a:rPr>
                        <a:t>Total </a:t>
                      </a:r>
                    </a:p>
                  </a:txBody>
                  <a:tcPr>
                    <a:solidFill>
                      <a:schemeClr val="tx1">
                        <a:lumMod val="85000"/>
                      </a:schemeClr>
                    </a:solidFill>
                  </a:tcPr>
                </a:tc>
                <a:tc>
                  <a:txBody>
                    <a:bodyPr/>
                    <a:lstStyle/>
                    <a:p>
                      <a:pPr algn="ctr"/>
                      <a:r>
                        <a:rPr lang="en-US" dirty="0" smtClean="0">
                          <a:solidFill>
                            <a:schemeClr val="bg1">
                              <a:lumMod val="90000"/>
                              <a:lumOff val="10000"/>
                            </a:schemeClr>
                          </a:solidFill>
                        </a:rPr>
                        <a:t>$20,000</a:t>
                      </a:r>
                      <a:endParaRPr lang="en-US" dirty="0">
                        <a:solidFill>
                          <a:schemeClr val="bg1">
                            <a:lumMod val="90000"/>
                            <a:lumOff val="10000"/>
                          </a:schemeClr>
                        </a:solidFill>
                      </a:endParaRPr>
                    </a:p>
                  </a:txBody>
                  <a:tcPr>
                    <a:solidFill>
                      <a:schemeClr val="tx1">
                        <a:lumMod val="85000"/>
                      </a:schemeClr>
                    </a:solidFill>
                  </a:tcPr>
                </a:tc>
                <a:tc>
                  <a:txBody>
                    <a:bodyPr/>
                    <a:lstStyle/>
                    <a:p>
                      <a:pPr algn="ctr"/>
                      <a:r>
                        <a:rPr lang="en-US" dirty="0" smtClean="0">
                          <a:solidFill>
                            <a:schemeClr val="bg1">
                              <a:lumMod val="90000"/>
                              <a:lumOff val="10000"/>
                            </a:schemeClr>
                          </a:solidFill>
                        </a:rPr>
                        <a:t>$55,000</a:t>
                      </a:r>
                      <a:endParaRPr lang="en-US" dirty="0">
                        <a:solidFill>
                          <a:schemeClr val="bg1">
                            <a:lumMod val="90000"/>
                            <a:lumOff val="10000"/>
                          </a:schemeClr>
                        </a:solidFill>
                      </a:endParaRPr>
                    </a:p>
                  </a:txBody>
                  <a:tcPr>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98987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11933096" cy="2120068"/>
          </a:xfrm>
          <a:prstGeom prst="rect">
            <a:avLst/>
          </a:prstGeom>
        </p:spPr>
        <p:txBody>
          <a:bodyPr wrap="square">
            <a:spAutoFit/>
          </a:bodyPr>
          <a:lstStyle/>
          <a:p>
            <a:pPr>
              <a:defRPr/>
            </a:pPr>
            <a:r>
              <a:rPr lang="en-US" sz="2800" u="none" dirty="0" smtClean="0">
                <a:solidFill>
                  <a:schemeClr val="tx2"/>
                </a:solidFill>
                <a:latin typeface="+mj-lt"/>
              </a:rPr>
              <a:t>16.  Need estimated completion date of suggested capital projects.</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1097280" lvl="1" indent="-457200">
              <a:spcBef>
                <a:spcPts val="600"/>
              </a:spcBef>
              <a:buFont typeface="Arial" panose="020B0604020202020204" pitchFamily="34" charset="0"/>
              <a:buChar char="•"/>
              <a:defRPr/>
            </a:pPr>
            <a:r>
              <a:rPr lang="en-US" u="none" dirty="0" smtClean="0">
                <a:latin typeface="Calibri Light" panose="020F0302020204030204" pitchFamily="34" charset="0"/>
              </a:rPr>
              <a:t>The purpose of the feasibility study is to identify the needs.  The next step would be to determine which capitol improvement projects the district intends to complete, prioritize them and develop a design and construction schedule.</a:t>
            </a:r>
            <a:endParaRPr lang="en-US" u="none" dirty="0">
              <a:latin typeface="Calibri Light" panose="020F0302020204030204" pitchFamily="34" charset="0"/>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sp>
        <p:nvSpPr>
          <p:cNvPr id="4" name="Rectangle 3"/>
          <p:cNvSpPr/>
          <p:nvPr/>
        </p:nvSpPr>
        <p:spPr>
          <a:xfrm>
            <a:off x="426377" y="2352688"/>
            <a:ext cx="10809288" cy="2759602"/>
          </a:xfrm>
          <a:prstGeom prst="rect">
            <a:avLst/>
          </a:prstGeom>
        </p:spPr>
        <p:txBody>
          <a:bodyPr>
            <a:spAutoFit/>
          </a:bodyPr>
          <a:lstStyle/>
          <a:p>
            <a:pPr marL="514350" indent="-514350">
              <a:buAutoNum type="arabicPeriod" startAt="17"/>
              <a:defRPr/>
            </a:pPr>
            <a:r>
              <a:rPr lang="en-US" sz="2800" u="none" dirty="0" smtClean="0">
                <a:solidFill>
                  <a:schemeClr val="tx2"/>
                </a:solidFill>
                <a:latin typeface="+mj-lt"/>
              </a:rPr>
              <a:t>Clarify term “utilization” and utilization benchmarks used.</a:t>
            </a:r>
          </a:p>
          <a:p>
            <a:pPr marL="1097280" lvl="1" indent="-457200">
              <a:spcBef>
                <a:spcPts val="600"/>
              </a:spcBef>
              <a:buFont typeface="Arial" panose="020B0604020202020204" pitchFamily="34" charset="0"/>
              <a:buChar char="•"/>
              <a:defRPr/>
            </a:pPr>
            <a:r>
              <a:rPr lang="en-US" dirty="0">
                <a:solidFill>
                  <a:srgbClr val="FFFFFF"/>
                </a:solidFill>
                <a:latin typeface="Calibri Light" panose="020F0302020204030204" pitchFamily="34" charset="0"/>
              </a:rPr>
              <a:t>See </a:t>
            </a:r>
            <a:r>
              <a:rPr lang="en-US" dirty="0" smtClean="0">
                <a:solidFill>
                  <a:srgbClr val="FFFFFF"/>
                </a:solidFill>
                <a:latin typeface="Calibri Light" panose="020F0302020204030204" pitchFamily="34" charset="0"/>
              </a:rPr>
              <a:t>answer to question 2</a:t>
            </a:r>
            <a:endParaRPr lang="en-US" dirty="0">
              <a:solidFill>
                <a:srgbClr val="FFFFFF"/>
              </a:solidFill>
              <a:latin typeface="Calibri Light" panose="020F0302020204030204" pitchFamily="34" charset="0"/>
            </a:endParaRPr>
          </a:p>
          <a:p>
            <a:pPr marL="514350" indent="-514350">
              <a:buAutoNum type="arabicPeriod" startAt="17"/>
              <a:defRPr/>
            </a:pPr>
            <a:endParaRPr lang="en-US" sz="2800" dirty="0">
              <a:solidFill>
                <a:schemeClr val="tx2"/>
              </a:solidFill>
              <a:latin typeface="+mj-lt"/>
            </a:endParaRPr>
          </a:p>
          <a:p>
            <a:pPr>
              <a:defRPr/>
            </a:pPr>
            <a:r>
              <a:rPr lang="en-US" sz="2800" u="none" dirty="0" smtClean="0">
                <a:solidFill>
                  <a:schemeClr val="tx2"/>
                </a:solidFill>
                <a:latin typeface="+mj-lt"/>
              </a:rPr>
              <a:t>18.  All future enrollments in new configuration.</a:t>
            </a:r>
            <a:r>
              <a:rPr lang="en-US" sz="2800" u="none" dirty="0">
                <a:solidFill>
                  <a:schemeClr val="tx2"/>
                </a:solidFill>
                <a:latin typeface="+mj-lt"/>
              </a:rPr>
              <a:t/>
            </a:r>
            <a:br>
              <a:rPr lang="en-US" sz="2800" u="none" dirty="0">
                <a:solidFill>
                  <a:schemeClr val="tx2"/>
                </a:solidFill>
                <a:latin typeface="+mj-lt"/>
              </a:rPr>
            </a:br>
            <a:endParaRPr lang="en-US" sz="1600" u="none" dirty="0" smtClean="0">
              <a:latin typeface="+mj-lt"/>
            </a:endParaRPr>
          </a:p>
          <a:p>
            <a:pPr marL="1097280" lvl="1" indent="-457200">
              <a:spcBef>
                <a:spcPts val="600"/>
              </a:spcBef>
              <a:buFont typeface="Arial" panose="020B0604020202020204" pitchFamily="34" charset="0"/>
              <a:buChar char="•"/>
              <a:defRPr/>
            </a:pPr>
            <a:r>
              <a:rPr lang="en-US" dirty="0" smtClean="0">
                <a:latin typeface="Calibri Light" panose="020F0302020204030204" pitchFamily="34" charset="0"/>
              </a:rPr>
              <a:t>See answer to question 12</a:t>
            </a:r>
            <a:endParaRPr lang="en-US" u="none" dirty="0" smtClean="0">
              <a:latin typeface="Calibri Light" panose="020F0302020204030204" pitchFamily="34" charset="0"/>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spTree>
    <p:extLst>
      <p:ext uri="{BB962C8B-B14F-4D97-AF65-F5344CB8AC3E}">
        <p14:creationId xmlns:p14="http://schemas.microsoft.com/office/powerpoint/2010/main" val="34596193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942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6346212" cy="5419689"/>
          </a:xfrm>
          <a:prstGeom prst="rect">
            <a:avLst/>
          </a:prstGeom>
        </p:spPr>
        <p:txBody>
          <a:bodyPr wrap="square">
            <a:spAutoFit/>
          </a:bodyPr>
          <a:lstStyle/>
          <a:p>
            <a:pPr>
              <a:defRPr/>
            </a:pPr>
            <a:r>
              <a:rPr lang="en-US" sz="2800" u="none" dirty="0" smtClean="0">
                <a:solidFill>
                  <a:schemeClr val="tx2"/>
                </a:solidFill>
                <a:latin typeface="+mj-lt"/>
              </a:rPr>
              <a:t>2. Explanation of new numbers JSE &amp; HS</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1097280" lvl="1" indent="-457200">
              <a:spcBef>
                <a:spcPts val="600"/>
              </a:spcBef>
              <a:buFont typeface="Arial" panose="020B0604020202020204" pitchFamily="34" charset="0"/>
              <a:buChar char="•"/>
              <a:defRPr/>
            </a:pPr>
            <a:r>
              <a:rPr lang="en-US" u="none" dirty="0" smtClean="0">
                <a:latin typeface="Calibri Light" panose="020F0302020204030204" pitchFamily="34" charset="0"/>
              </a:rPr>
              <a:t>The 2010 feasibility study reported the capacity of the existing building prior to the renovation and addition.</a:t>
            </a:r>
          </a:p>
          <a:p>
            <a:pPr marL="1097280" lvl="1" indent="-457200">
              <a:spcBef>
                <a:spcPts val="600"/>
              </a:spcBef>
              <a:buFont typeface="Arial" panose="020B0604020202020204" pitchFamily="34" charset="0"/>
              <a:buChar char="•"/>
              <a:defRPr/>
            </a:pPr>
            <a:r>
              <a:rPr lang="en-US" dirty="0" smtClean="0">
                <a:latin typeface="Calibri Light" panose="020F0302020204030204" pitchFamily="34" charset="0"/>
              </a:rPr>
              <a:t>The final PlanCon design approval forms reported a capacity of 925.</a:t>
            </a:r>
          </a:p>
          <a:p>
            <a:pPr marL="1097280" lvl="1" indent="-457200">
              <a:spcBef>
                <a:spcPts val="600"/>
              </a:spcBef>
              <a:buFont typeface="Arial" panose="020B0604020202020204" pitchFamily="34" charset="0"/>
              <a:buChar char="•"/>
              <a:defRPr/>
            </a:pPr>
            <a:r>
              <a:rPr lang="en-US" dirty="0" smtClean="0">
                <a:latin typeface="Calibri Light" panose="020F0302020204030204" pitchFamily="34" charset="0"/>
              </a:rPr>
              <a:t>PDE capacity for Kindergarten classrooms is 25 students.  However, the district goal is 20 students.  There are 5 Kindergarten classrooms.  Therefore the current capacity is 900.  </a:t>
            </a:r>
          </a:p>
          <a:p>
            <a:pPr marL="1097280" lvl="1" indent="-457200">
              <a:spcBef>
                <a:spcPts val="600"/>
              </a:spcBef>
              <a:buFont typeface="Arial" panose="020B0604020202020204" pitchFamily="34" charset="0"/>
              <a:buChar char="•"/>
              <a:defRPr/>
            </a:pPr>
            <a:r>
              <a:rPr lang="en-US" u="none" dirty="0" smtClean="0">
                <a:latin typeface="Calibri Light" panose="020F0302020204030204" pitchFamily="34" charset="0"/>
              </a:rPr>
              <a:t>One classroom is used for Head start and is not given a capacity.</a:t>
            </a:r>
          </a:p>
          <a:p>
            <a:pPr marL="1097280" lvl="1" indent="-457200">
              <a:spcBef>
                <a:spcPts val="600"/>
              </a:spcBef>
              <a:buFont typeface="Arial" panose="020B0604020202020204" pitchFamily="34" charset="0"/>
              <a:buChar char="•"/>
              <a:defRPr/>
            </a:pPr>
            <a:r>
              <a:rPr lang="en-US" dirty="0" smtClean="0">
                <a:latin typeface="Calibri Light" panose="020F0302020204030204" pitchFamily="34" charset="0"/>
              </a:rPr>
              <a:t>One reading room is underutilized and is given capacity of classroom for 25 students.</a:t>
            </a:r>
            <a:endParaRPr lang="en-US" u="none" dirty="0" smtClean="0">
              <a:latin typeface="Calibri Light" panose="020F0302020204030204" pitchFamily="34" charset="0"/>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6849496" y="309508"/>
            <a:ext cx="5658969" cy="7252271"/>
          </a:xfrm>
          <a:prstGeom prst="rect">
            <a:avLst/>
          </a:prstGeom>
        </p:spPr>
      </p:pic>
    </p:spTree>
    <p:extLst>
      <p:ext uri="{BB962C8B-B14F-4D97-AF65-F5344CB8AC3E}">
        <p14:creationId xmlns:p14="http://schemas.microsoft.com/office/powerpoint/2010/main" val="23289374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82" y="311801"/>
            <a:ext cx="12487217" cy="7740581"/>
          </a:xfrm>
          <a:prstGeom prst="rect">
            <a:avLst/>
          </a:prstGeom>
        </p:spPr>
        <p:txBody>
          <a:bodyPr wrap="square">
            <a:spAutoFit/>
          </a:bodyPr>
          <a:lstStyle/>
          <a:p>
            <a:pPr>
              <a:defRPr/>
            </a:pPr>
            <a:r>
              <a:rPr lang="en-US" altLang="en-US" sz="3200" b="1" spc="300" dirty="0" smtClean="0"/>
              <a:t>TERMINOLOGY RELATED TO SCHOOL CAPACITY:</a:t>
            </a:r>
          </a:p>
          <a:p>
            <a:pPr lvl="5">
              <a:defRPr/>
            </a:pPr>
            <a:endParaRPr lang="en-US" altLang="en-US" sz="500" b="1" spc="300" dirty="0" smtClean="0"/>
          </a:p>
          <a:p>
            <a:pPr lvl="1">
              <a:defRPr/>
            </a:pPr>
            <a:r>
              <a:rPr lang="en-US" altLang="en-US" sz="2400" b="1" spc="300" dirty="0" smtClean="0">
                <a:solidFill>
                  <a:schemeClr val="bg1">
                    <a:lumMod val="50000"/>
                    <a:lumOff val="50000"/>
                  </a:schemeClr>
                </a:solidFill>
              </a:rPr>
              <a:t>Design capacity </a:t>
            </a:r>
            <a:r>
              <a:rPr lang="en-US" altLang="en-US" sz="1800" b="1" spc="300" dirty="0" smtClean="0"/>
              <a:t>is the number of spaces available in the building to accommodate students.  Capacity per teaching station is defined by district policy, PDE standards, or industry standards.</a:t>
            </a:r>
          </a:p>
          <a:p>
            <a:pPr lvl="1">
              <a:defRPr/>
            </a:pPr>
            <a:endParaRPr lang="en-US" altLang="en-US" sz="1400" b="1" spc="300" dirty="0"/>
          </a:p>
          <a:p>
            <a:pPr lvl="1">
              <a:defRPr/>
            </a:pPr>
            <a:r>
              <a:rPr lang="en-US" altLang="en-US" sz="2400" b="1" spc="300" dirty="0" smtClean="0">
                <a:solidFill>
                  <a:schemeClr val="bg1">
                    <a:lumMod val="50000"/>
                    <a:lumOff val="50000"/>
                  </a:schemeClr>
                </a:solidFill>
              </a:rPr>
              <a:t>Functional</a:t>
            </a:r>
            <a:r>
              <a:rPr lang="en-US" altLang="en-US" sz="2400" b="1" spc="300" dirty="0" smtClean="0"/>
              <a:t> </a:t>
            </a:r>
            <a:r>
              <a:rPr lang="en-US" altLang="en-US" sz="2400" b="1" spc="300" dirty="0" smtClean="0">
                <a:solidFill>
                  <a:schemeClr val="bg1">
                    <a:lumMod val="50000"/>
                    <a:lumOff val="50000"/>
                  </a:schemeClr>
                </a:solidFill>
              </a:rPr>
              <a:t>capacity</a:t>
            </a:r>
            <a:r>
              <a:rPr lang="en-US" altLang="en-US" sz="2400" b="1" spc="300" dirty="0" smtClean="0"/>
              <a:t> </a:t>
            </a:r>
            <a:r>
              <a:rPr lang="en-US" altLang="en-US" sz="1800" b="1" spc="300" dirty="0" smtClean="0"/>
              <a:t>is the design capacity multiplied by a utilization factor to account for: </a:t>
            </a:r>
          </a:p>
          <a:p>
            <a:pPr marL="950976" lvl="1" indent="-457200">
              <a:buFont typeface="Arial" panose="020B0604020202020204" pitchFamily="34" charset="0"/>
              <a:buChar char="•"/>
              <a:defRPr/>
            </a:pPr>
            <a:r>
              <a:rPr lang="en-US" altLang="en-US" sz="1400" b="1" spc="300" dirty="0" smtClean="0"/>
              <a:t>Periods in the day when the space is not utilized such as lunch and planning periods</a:t>
            </a:r>
          </a:p>
          <a:p>
            <a:pPr marL="950976" lvl="1" indent="-457200">
              <a:buFont typeface="Arial" panose="020B0604020202020204" pitchFamily="34" charset="0"/>
              <a:buChar char="•"/>
              <a:defRPr/>
            </a:pPr>
            <a:r>
              <a:rPr lang="en-US" altLang="en-US" sz="1400" b="1" spc="300" dirty="0" smtClean="0"/>
              <a:t>Specialty spaces that may not be fully utilized every period</a:t>
            </a:r>
          </a:p>
          <a:p>
            <a:pPr marL="950976" lvl="1" indent="-457200">
              <a:buFont typeface="Arial" panose="020B0604020202020204" pitchFamily="34" charset="0"/>
              <a:buChar char="•"/>
              <a:defRPr/>
            </a:pPr>
            <a:r>
              <a:rPr lang="en-US" altLang="en-US" sz="1400" b="1" spc="300" dirty="0" smtClean="0"/>
              <a:t>Differences in cohort size at the elementary level</a:t>
            </a:r>
          </a:p>
          <a:p>
            <a:pPr marL="950976" lvl="1" indent="-457200">
              <a:buFont typeface="Arial" panose="020B0604020202020204" pitchFamily="34" charset="0"/>
              <a:buChar char="•"/>
              <a:defRPr/>
            </a:pPr>
            <a:endParaRPr lang="en-US" altLang="en-US" sz="1400" b="1" spc="300" dirty="0"/>
          </a:p>
          <a:p>
            <a:pPr lvl="1">
              <a:defRPr/>
            </a:pPr>
            <a:r>
              <a:rPr lang="en-US" altLang="en-US" sz="2400" b="1" spc="300" dirty="0" smtClean="0">
                <a:solidFill>
                  <a:schemeClr val="bg1">
                    <a:lumMod val="50000"/>
                    <a:lumOff val="50000"/>
                  </a:schemeClr>
                </a:solidFill>
              </a:rPr>
              <a:t>Benchmark utilization </a:t>
            </a:r>
            <a:r>
              <a:rPr lang="en-US" altLang="en-US" sz="1800" b="1" spc="300" dirty="0" smtClean="0"/>
              <a:t>Is used during the feasibility analysis for comparison purposes.  </a:t>
            </a:r>
          </a:p>
          <a:p>
            <a:pPr lvl="1">
              <a:defRPr/>
            </a:pPr>
            <a:endParaRPr lang="en-US" altLang="en-US" sz="1400" b="1" spc="300" dirty="0" smtClean="0"/>
          </a:p>
          <a:p>
            <a:pPr lvl="1">
              <a:defRPr/>
            </a:pPr>
            <a:r>
              <a:rPr lang="en-US" altLang="en-US" sz="2400" b="1" spc="300" dirty="0" smtClean="0">
                <a:solidFill>
                  <a:schemeClr val="bg1">
                    <a:lumMod val="50000"/>
                    <a:lumOff val="50000"/>
                  </a:schemeClr>
                </a:solidFill>
              </a:rPr>
              <a:t>Target utilization </a:t>
            </a:r>
            <a:r>
              <a:rPr lang="en-US" altLang="en-US" sz="1800" b="1" spc="300" dirty="0"/>
              <a:t>Is used </a:t>
            </a:r>
            <a:r>
              <a:rPr lang="en-US" altLang="en-US" sz="1800" b="1" spc="300" dirty="0" smtClean="0"/>
              <a:t>during the planning and design of a facility to meet a district’s educational and financial goals.</a:t>
            </a:r>
          </a:p>
          <a:p>
            <a:pPr lvl="1">
              <a:defRPr/>
            </a:pPr>
            <a:endParaRPr lang="en-US" altLang="en-US" sz="1400" b="1" spc="300" dirty="0">
              <a:solidFill>
                <a:schemeClr val="bg1">
                  <a:lumMod val="50000"/>
                  <a:lumOff val="50000"/>
                </a:schemeClr>
              </a:solidFill>
            </a:endParaRPr>
          </a:p>
          <a:p>
            <a:pPr lvl="1">
              <a:defRPr/>
            </a:pPr>
            <a:r>
              <a:rPr lang="en-US" altLang="en-US" sz="2400" b="1" spc="300" dirty="0">
                <a:solidFill>
                  <a:schemeClr val="bg1">
                    <a:lumMod val="50000"/>
                    <a:lumOff val="50000"/>
                  </a:schemeClr>
                </a:solidFill>
              </a:rPr>
              <a:t>Actual utilization </a:t>
            </a:r>
            <a:r>
              <a:rPr lang="en-US" altLang="en-US" sz="1800" b="1" spc="300" dirty="0"/>
              <a:t>is the current number of students divided by the design capacity. </a:t>
            </a:r>
            <a:endParaRPr lang="en-US" altLang="en-US" sz="1800" b="1" spc="300" dirty="0" smtClean="0"/>
          </a:p>
          <a:p>
            <a:pPr lvl="1">
              <a:defRPr/>
            </a:pPr>
            <a:r>
              <a:rPr lang="en-US" altLang="en-US" sz="1800" b="1" spc="300" dirty="0" smtClean="0"/>
              <a:t> </a:t>
            </a:r>
            <a:endParaRPr lang="en-US" altLang="en-US" sz="1800" b="1" spc="300" dirty="0"/>
          </a:p>
          <a:p>
            <a:pPr lvl="1">
              <a:defRPr/>
            </a:pPr>
            <a:r>
              <a:rPr lang="en-US" altLang="en-US" sz="2400" b="1" spc="300" dirty="0" smtClean="0">
                <a:solidFill>
                  <a:schemeClr val="bg1">
                    <a:lumMod val="50000"/>
                    <a:lumOff val="50000"/>
                  </a:schemeClr>
                </a:solidFill>
              </a:rPr>
              <a:t>Projected </a:t>
            </a:r>
            <a:r>
              <a:rPr lang="en-US" altLang="en-US" sz="2400" b="1" spc="300" dirty="0">
                <a:solidFill>
                  <a:schemeClr val="bg1">
                    <a:lumMod val="50000"/>
                    <a:lumOff val="50000"/>
                  </a:schemeClr>
                </a:solidFill>
              </a:rPr>
              <a:t>utilization </a:t>
            </a:r>
            <a:r>
              <a:rPr lang="en-US" altLang="en-US" sz="1800" b="1" spc="300" dirty="0"/>
              <a:t>Is </a:t>
            </a:r>
            <a:r>
              <a:rPr lang="en-US" altLang="en-US" sz="1800" b="1" spc="300" dirty="0" smtClean="0"/>
              <a:t>the projected number of students divided by the design capacity</a:t>
            </a:r>
            <a:endParaRPr lang="en-US" altLang="en-US" sz="1800" b="1" spc="300" dirty="0">
              <a:solidFill>
                <a:schemeClr val="bg1">
                  <a:lumMod val="50000"/>
                  <a:lumOff val="50000"/>
                </a:schemeClr>
              </a:solidFill>
            </a:endParaRPr>
          </a:p>
          <a:p>
            <a:pPr lvl="1">
              <a:defRPr/>
            </a:pPr>
            <a:endParaRPr lang="en-US" altLang="en-US" sz="2000" b="1" spc="300" dirty="0"/>
          </a:p>
          <a:p>
            <a:pPr lvl="1">
              <a:defRPr/>
            </a:pPr>
            <a:r>
              <a:rPr lang="en-US" altLang="en-US" sz="1800" b="1" spc="300" dirty="0" smtClean="0"/>
              <a:t>It is current best practice to compare actual and projected utilization to benchmark utilization when conducting a feasibility study.</a:t>
            </a:r>
            <a:endParaRPr lang="en-US" altLang="en-US" sz="1800" b="1" spc="300" dirty="0">
              <a:solidFill>
                <a:schemeClr val="bg1">
                  <a:lumMod val="50000"/>
                  <a:lumOff val="50000"/>
                </a:schemeClr>
              </a:solidFill>
            </a:endParaRPr>
          </a:p>
          <a:p>
            <a:pPr lvl="1">
              <a:defRPr/>
            </a:pPr>
            <a:endParaRPr lang="en-US" altLang="en-US" sz="2400" b="1" spc="300" dirty="0"/>
          </a:p>
        </p:txBody>
      </p:sp>
    </p:spTree>
    <p:extLst>
      <p:ext uri="{BB962C8B-B14F-4D97-AF65-F5344CB8AC3E}">
        <p14:creationId xmlns:p14="http://schemas.microsoft.com/office/powerpoint/2010/main" val="22170074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37" y="302564"/>
            <a:ext cx="12357908" cy="6863417"/>
          </a:xfrm>
          <a:prstGeom prst="rect">
            <a:avLst/>
          </a:prstGeom>
        </p:spPr>
        <p:txBody>
          <a:bodyPr wrap="square">
            <a:spAutoFit/>
          </a:bodyPr>
          <a:lstStyle/>
          <a:p>
            <a:pPr>
              <a:defRPr/>
            </a:pPr>
            <a:r>
              <a:rPr lang="en-US" altLang="en-US" sz="3200" b="1" spc="300" dirty="0" smtClean="0"/>
              <a:t>TERMINOLOGY RELATED TO SCHOOL CAPACITY:</a:t>
            </a:r>
          </a:p>
          <a:p>
            <a:pPr lvl="5">
              <a:defRPr/>
            </a:pPr>
            <a:endParaRPr lang="en-US" altLang="en-US" sz="2000" b="1" spc="300" dirty="0" smtClean="0"/>
          </a:p>
          <a:p>
            <a:pPr lvl="1">
              <a:defRPr/>
            </a:pPr>
            <a:r>
              <a:rPr lang="en-US" altLang="en-US" sz="2400" b="1" spc="300" dirty="0" smtClean="0"/>
              <a:t>PDE uses a target utilization factor of 90% for secondary schools and 100% for elementary schools.  These target utilization numbers were established in 1973 and are used primarily to calculate reimbursement amounts.</a:t>
            </a:r>
          </a:p>
          <a:p>
            <a:pPr lvl="1">
              <a:defRPr/>
            </a:pPr>
            <a:endParaRPr lang="en-US" altLang="en-US" sz="2400" b="1" spc="300" dirty="0"/>
          </a:p>
          <a:p>
            <a:pPr lvl="1">
              <a:defRPr/>
            </a:pPr>
            <a:r>
              <a:rPr lang="en-US" altLang="en-US" sz="2400" b="1" spc="300" dirty="0" smtClean="0"/>
              <a:t>Current industry standard for benchmark utilization is 90% for elementary schools and 85% for secondary schools for feasibility planning.</a:t>
            </a:r>
          </a:p>
          <a:p>
            <a:pPr lvl="1">
              <a:defRPr/>
            </a:pPr>
            <a:endParaRPr lang="en-US" altLang="en-US" sz="2400" b="1" spc="300" dirty="0"/>
          </a:p>
          <a:p>
            <a:pPr lvl="1">
              <a:defRPr/>
            </a:pPr>
            <a:r>
              <a:rPr lang="en-US" altLang="en-US" sz="2400" b="1" spc="300" dirty="0" smtClean="0"/>
              <a:t>When designing a facility a district can choose to set their own target utilization to fit their goals.  For example, some districts are choosing a target as high as 92% for high schools in order to maximize utilization and minimize required building area.  A target this high requires that teachers share classrooms so that all spaces are used during lunch and planning periods.</a:t>
            </a:r>
          </a:p>
          <a:p>
            <a:pPr lvl="1">
              <a:defRPr/>
            </a:pPr>
            <a:endParaRPr lang="en-US" altLang="en-US" sz="1600" b="1" spc="300" dirty="0"/>
          </a:p>
        </p:txBody>
      </p:sp>
    </p:spTree>
    <p:extLst>
      <p:ext uri="{BB962C8B-B14F-4D97-AF65-F5344CB8AC3E}">
        <p14:creationId xmlns:p14="http://schemas.microsoft.com/office/powerpoint/2010/main" val="30829449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077527" y="273729"/>
            <a:ext cx="6298243" cy="39528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spc="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spc="265" dirty="0" smtClean="0">
                <a:solidFill>
                  <a:schemeClr val="tx2"/>
                </a:solidFill>
              </a:rPr>
              <a:t>CAPACITY COMPARISON CHARTS: ELEMENTARY SCHOOLS </a:t>
            </a:r>
            <a:endParaRPr lang="en-US" sz="1800" spc="265" dirty="0">
              <a:solidFill>
                <a:schemeClr val="tx2"/>
              </a:solidFill>
            </a:endParaRPr>
          </a:p>
        </p:txBody>
      </p:sp>
      <p:sp>
        <p:nvSpPr>
          <p:cNvPr id="9" name="TextBox 8"/>
          <p:cNvSpPr txBox="1"/>
          <p:nvPr/>
        </p:nvSpPr>
        <p:spPr>
          <a:xfrm>
            <a:off x="6816436" y="1060648"/>
            <a:ext cx="5674076" cy="5078313"/>
          </a:xfrm>
          <a:prstGeom prst="rect">
            <a:avLst/>
          </a:prstGeom>
          <a:noFill/>
        </p:spPr>
        <p:txBody>
          <a:bodyPr wrap="square" rtlCol="0">
            <a:spAutoFit/>
          </a:bodyPr>
          <a:lstStyle/>
          <a:p>
            <a:r>
              <a:rPr lang="en-US" sz="1800" dirty="0" smtClean="0">
                <a:solidFill>
                  <a:schemeClr val="bg1"/>
                </a:solidFill>
              </a:rPr>
              <a:t>Notes:  </a:t>
            </a:r>
          </a:p>
          <a:p>
            <a:pPr marL="342900" indent="-342900">
              <a:buFont typeface="+mj-lt"/>
              <a:buAutoNum type="arabicPeriod"/>
            </a:pPr>
            <a:r>
              <a:rPr lang="en-US" sz="1800" dirty="0" smtClean="0">
                <a:solidFill>
                  <a:schemeClr val="bg1"/>
                </a:solidFill>
              </a:rPr>
              <a:t>In the 2010 study the Kindergarten classrooms were given a capacity of 25.  in the 2018 study the classrooms are given a capacity of 20 per district educational goals.</a:t>
            </a:r>
          </a:p>
          <a:p>
            <a:pPr marL="342900" indent="-342900">
              <a:buFont typeface="+mj-lt"/>
              <a:buAutoNum type="arabicPeriod"/>
            </a:pPr>
            <a:r>
              <a:rPr lang="en-US" sz="1800" dirty="0" smtClean="0">
                <a:solidFill>
                  <a:schemeClr val="bg1"/>
                </a:solidFill>
              </a:rPr>
              <a:t>At Salladasburg In 2010 there were 2 special education classrooms.  In 2018 There is 1 special education classroom.  Special education classrooms are not given a capacity.</a:t>
            </a:r>
          </a:p>
          <a:p>
            <a:pPr marL="342900" indent="-342900">
              <a:buFont typeface="+mj-lt"/>
              <a:buAutoNum type="arabicPeriod"/>
            </a:pPr>
            <a:r>
              <a:rPr lang="en-US" sz="1800" dirty="0" smtClean="0">
                <a:solidFill>
                  <a:schemeClr val="bg1"/>
                </a:solidFill>
              </a:rPr>
              <a:t>At Avis in 2010 three classrooms space are listed as learning support and one is listed as special education.  In 2018 one classroom space is listed as intermediate Unit and not given a capacity, and the learning support spaces are considered classrooms or underutilized potential classrooms.  Additionally in 2010 one space was listed as a classroom and is now listed as a computer lab.  Computer labs are not given a capacity at the elementary level.</a:t>
            </a:r>
            <a:endParaRPr lang="en-US" sz="1800" dirty="0">
              <a:solidFill>
                <a:schemeClr val="bg1"/>
              </a:solidFill>
            </a:endParaRPr>
          </a:p>
        </p:txBody>
      </p:sp>
      <p:pic>
        <p:nvPicPr>
          <p:cNvPr id="13" name="Picture 12"/>
          <p:cNvPicPr>
            <a:picLocks noChangeAspect="1"/>
          </p:cNvPicPr>
          <p:nvPr/>
        </p:nvPicPr>
        <p:blipFill>
          <a:blip r:embed="rId2"/>
          <a:stretch>
            <a:fillRect/>
          </a:stretch>
        </p:blipFill>
        <p:spPr>
          <a:xfrm>
            <a:off x="203200" y="1060648"/>
            <a:ext cx="6523829" cy="3973370"/>
          </a:xfrm>
          <a:prstGeom prst="rect">
            <a:avLst/>
          </a:prstGeom>
        </p:spPr>
      </p:pic>
    </p:spTree>
    <p:extLst>
      <p:ext uri="{BB962C8B-B14F-4D97-AF65-F5344CB8AC3E}">
        <p14:creationId xmlns:p14="http://schemas.microsoft.com/office/powerpoint/2010/main" val="32397310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6077527" y="273729"/>
            <a:ext cx="6298243" cy="39528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spc="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spc="265" dirty="0" smtClean="0">
                <a:solidFill>
                  <a:schemeClr val="tx2"/>
                </a:solidFill>
              </a:rPr>
              <a:t>CAPACITY COMPARISON CHARTS: SECONDARY SCHOOLS </a:t>
            </a:r>
            <a:endParaRPr lang="en-US" sz="1800" spc="265" dirty="0">
              <a:solidFill>
                <a:schemeClr val="tx2"/>
              </a:solidFill>
            </a:endParaRPr>
          </a:p>
        </p:txBody>
      </p:sp>
      <p:sp>
        <p:nvSpPr>
          <p:cNvPr id="9" name="TextBox 8"/>
          <p:cNvSpPr txBox="1"/>
          <p:nvPr/>
        </p:nvSpPr>
        <p:spPr>
          <a:xfrm>
            <a:off x="7114072" y="510013"/>
            <a:ext cx="5671128" cy="6432530"/>
          </a:xfrm>
          <a:prstGeom prst="rect">
            <a:avLst/>
          </a:prstGeom>
          <a:noFill/>
        </p:spPr>
        <p:txBody>
          <a:bodyPr wrap="square" rtlCol="0">
            <a:spAutoFit/>
          </a:bodyPr>
          <a:lstStyle/>
          <a:p>
            <a:r>
              <a:rPr lang="en-US" sz="1600" dirty="0" smtClean="0">
                <a:solidFill>
                  <a:schemeClr val="bg1"/>
                </a:solidFill>
              </a:rPr>
              <a:t>Notes:  </a:t>
            </a:r>
          </a:p>
          <a:p>
            <a:pPr marL="342900" indent="-342900">
              <a:buFont typeface="+mj-lt"/>
              <a:buAutoNum type="arabicPeriod"/>
            </a:pPr>
            <a:r>
              <a:rPr lang="en-US" sz="1400" dirty="0" smtClean="0">
                <a:solidFill>
                  <a:schemeClr val="bg1"/>
                </a:solidFill>
              </a:rPr>
              <a:t>At the High School:</a:t>
            </a:r>
          </a:p>
          <a:p>
            <a:pPr marL="836676" lvl="1" indent="-342900">
              <a:buFont typeface="Arial" panose="020B0604020202020204" pitchFamily="34" charset="0"/>
              <a:buChar char="•"/>
            </a:pPr>
            <a:r>
              <a:rPr lang="en-US" sz="1400" dirty="0" smtClean="0">
                <a:solidFill>
                  <a:schemeClr val="bg1"/>
                </a:solidFill>
              </a:rPr>
              <a:t>the gymnasium was considered 1 teaching station in 2010, and is considered 2 teaching station in 2018.   The space is slightly above PDE’s area for two teaching stations, has a divider and should be considered two teaching stations.</a:t>
            </a:r>
            <a:r>
              <a:rPr lang="en-US" sz="1400" dirty="0">
                <a:solidFill>
                  <a:schemeClr val="bg1"/>
                </a:solidFill>
              </a:rPr>
              <a:t> This could be considered a judgment call, and has very little effect on overall utilization.</a:t>
            </a:r>
          </a:p>
          <a:p>
            <a:pPr marL="836676" lvl="1" indent="-342900">
              <a:buFont typeface="Arial" panose="020B0604020202020204" pitchFamily="34" charset="0"/>
              <a:buChar char="•"/>
            </a:pPr>
            <a:r>
              <a:rPr lang="en-US" sz="1400" dirty="0" smtClean="0">
                <a:solidFill>
                  <a:schemeClr val="bg1"/>
                </a:solidFill>
              </a:rPr>
              <a:t>PDE treats a natatorium as a district wide resource and does not give it capacity on this form.  However, if it is used as a teaching station it should be given capacity.  It was not given capacity in 2010, but is given capacity in 2018.</a:t>
            </a:r>
          </a:p>
          <a:p>
            <a:pPr marL="836676" lvl="1" indent="-342900">
              <a:buFont typeface="Arial" panose="020B0604020202020204" pitchFamily="34" charset="0"/>
              <a:buChar char="•"/>
            </a:pPr>
            <a:r>
              <a:rPr lang="en-US" sz="1400" dirty="0" smtClean="0">
                <a:solidFill>
                  <a:schemeClr val="bg1"/>
                </a:solidFill>
              </a:rPr>
              <a:t>There are differences in usage of space between business labs, computer labs, CTE labs, and special education.</a:t>
            </a:r>
          </a:p>
          <a:p>
            <a:pPr lvl="1"/>
            <a:endParaRPr lang="en-US" sz="1400" dirty="0" smtClean="0">
              <a:solidFill>
                <a:schemeClr val="bg1"/>
              </a:solidFill>
            </a:endParaRPr>
          </a:p>
          <a:p>
            <a:pPr marL="342900" indent="-342900">
              <a:buFont typeface="+mj-lt"/>
              <a:buAutoNum type="arabicPeriod"/>
            </a:pPr>
            <a:r>
              <a:rPr lang="en-US" sz="1400" dirty="0" smtClean="0">
                <a:solidFill>
                  <a:schemeClr val="bg1"/>
                </a:solidFill>
              </a:rPr>
              <a:t>At the Middle School:</a:t>
            </a:r>
          </a:p>
          <a:p>
            <a:pPr marL="836676" lvl="1" indent="-342900">
              <a:buFont typeface="Arial" panose="020B0604020202020204" pitchFamily="34" charset="0"/>
              <a:buChar char="•"/>
            </a:pPr>
            <a:r>
              <a:rPr lang="en-US" sz="1400" dirty="0" smtClean="0">
                <a:solidFill>
                  <a:schemeClr val="bg1"/>
                </a:solidFill>
              </a:rPr>
              <a:t>In 2010 the current wrestling room was considered an auxiliary gym.  It is not used as a teaching station and should not be given capacity.  </a:t>
            </a:r>
          </a:p>
          <a:p>
            <a:pPr marL="836676" lvl="1" indent="-342900">
              <a:buFont typeface="Arial" panose="020B0604020202020204" pitchFamily="34" charset="0"/>
              <a:buChar char="•"/>
            </a:pPr>
            <a:r>
              <a:rPr lang="en-US" sz="1400" dirty="0" smtClean="0">
                <a:solidFill>
                  <a:schemeClr val="bg1"/>
                </a:solidFill>
              </a:rPr>
              <a:t>The choral room was considered a music classroom in 2010 and on Tech ed room has been converted to a Keyboard lab/ music classroom.  </a:t>
            </a:r>
          </a:p>
          <a:p>
            <a:pPr marL="836676" lvl="1" indent="-342900">
              <a:buFont typeface="Arial" panose="020B0604020202020204" pitchFamily="34" charset="0"/>
              <a:buChar char="•"/>
            </a:pPr>
            <a:r>
              <a:rPr lang="en-US" sz="1400" dirty="0" smtClean="0">
                <a:solidFill>
                  <a:schemeClr val="bg1"/>
                </a:solidFill>
              </a:rPr>
              <a:t>The current business lab was considered a business classroom lab in 2010.</a:t>
            </a:r>
          </a:p>
          <a:p>
            <a:pPr marL="836676" lvl="1" indent="-342900">
              <a:buFont typeface="Arial" panose="020B0604020202020204" pitchFamily="34" charset="0"/>
              <a:buChar char="•"/>
            </a:pPr>
            <a:r>
              <a:rPr lang="en-US" sz="1400" dirty="0" smtClean="0">
                <a:solidFill>
                  <a:schemeClr val="bg1"/>
                </a:solidFill>
              </a:rPr>
              <a:t>The current </a:t>
            </a:r>
            <a:r>
              <a:rPr lang="en-US" sz="1400" dirty="0">
                <a:solidFill>
                  <a:schemeClr val="bg1"/>
                </a:solidFill>
              </a:rPr>
              <a:t>f</a:t>
            </a:r>
            <a:r>
              <a:rPr lang="en-US" sz="1400" dirty="0" smtClean="0">
                <a:solidFill>
                  <a:schemeClr val="bg1"/>
                </a:solidFill>
              </a:rPr>
              <a:t>amily and consumer science program operated as 3 teaching stations and now operates as 2 teaching stations.</a:t>
            </a:r>
          </a:p>
          <a:p>
            <a:pPr marL="836676" lvl="1" indent="-342900">
              <a:buFont typeface="Arial" panose="020B0604020202020204" pitchFamily="34" charset="0"/>
              <a:buChar char="•"/>
            </a:pPr>
            <a:r>
              <a:rPr lang="en-US" sz="1400" dirty="0" smtClean="0">
                <a:solidFill>
                  <a:schemeClr val="bg1"/>
                </a:solidFill>
              </a:rPr>
              <a:t>The gymnasium is slightly smaller than PDEs requirement to be considered 2 teaching stations</a:t>
            </a:r>
          </a:p>
          <a:p>
            <a:pPr marL="836676" lvl="1" indent="-342900">
              <a:buFont typeface="Arial" panose="020B0604020202020204" pitchFamily="34" charset="0"/>
              <a:buChar char="•"/>
            </a:pPr>
            <a:endParaRPr lang="en-US" sz="1800" dirty="0">
              <a:solidFill>
                <a:schemeClr val="bg1"/>
              </a:solidFill>
            </a:endParaRPr>
          </a:p>
        </p:txBody>
      </p:sp>
      <p:sp>
        <p:nvSpPr>
          <p:cNvPr id="4" name="Right Arrow 3"/>
          <p:cNvSpPr/>
          <p:nvPr/>
        </p:nvSpPr>
        <p:spPr>
          <a:xfrm rot="9393738">
            <a:off x="6958820" y="6908634"/>
            <a:ext cx="641150" cy="184270"/>
          </a:xfrm>
          <a:prstGeom prst="rightArrow">
            <a:avLst/>
          </a:prstGeom>
          <a:solidFill>
            <a:srgbClr val="6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1535202">
            <a:off x="6972760" y="7309563"/>
            <a:ext cx="613271" cy="199479"/>
          </a:xfrm>
          <a:prstGeom prst="rightArrow">
            <a:avLst/>
          </a:prstGeom>
          <a:solidFill>
            <a:srgbClr val="6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680747" y="6696322"/>
            <a:ext cx="4973069" cy="430887"/>
          </a:xfrm>
          <a:prstGeom prst="rect">
            <a:avLst/>
          </a:prstGeom>
          <a:noFill/>
          <a:ln>
            <a:solidFill>
              <a:schemeClr val="bg1">
                <a:lumMod val="90000"/>
                <a:lumOff val="10000"/>
              </a:schemeClr>
            </a:solidFill>
          </a:ln>
        </p:spPr>
        <p:txBody>
          <a:bodyPr wrap="square" rtlCol="0">
            <a:spAutoFit/>
          </a:bodyPr>
          <a:lstStyle/>
          <a:p>
            <a:r>
              <a:rPr lang="en-US" sz="1100" dirty="0" smtClean="0">
                <a:solidFill>
                  <a:schemeClr val="bg1"/>
                </a:solidFill>
              </a:rPr>
              <a:t>This line is the design capacity and should be used to calculate actual utilization benchmark comparison</a:t>
            </a:r>
          </a:p>
        </p:txBody>
      </p:sp>
      <p:sp>
        <p:nvSpPr>
          <p:cNvPr id="12" name="TextBox 11"/>
          <p:cNvSpPr txBox="1"/>
          <p:nvPr/>
        </p:nvSpPr>
        <p:spPr>
          <a:xfrm>
            <a:off x="7680747" y="7227031"/>
            <a:ext cx="4695021" cy="430887"/>
          </a:xfrm>
          <a:prstGeom prst="rect">
            <a:avLst/>
          </a:prstGeom>
          <a:noFill/>
          <a:ln>
            <a:solidFill>
              <a:schemeClr val="bg1"/>
            </a:solidFill>
          </a:ln>
        </p:spPr>
        <p:txBody>
          <a:bodyPr wrap="square" rtlCol="0">
            <a:spAutoFit/>
          </a:bodyPr>
          <a:lstStyle/>
          <a:p>
            <a:r>
              <a:rPr lang="en-US" sz="1100" dirty="0" smtClean="0">
                <a:solidFill>
                  <a:schemeClr val="bg1"/>
                </a:solidFill>
              </a:rPr>
              <a:t>This line is PDE’s functional capacity used to determine reimbursement.  It should not be used in the calculations.   </a:t>
            </a:r>
          </a:p>
        </p:txBody>
      </p:sp>
      <p:pic>
        <p:nvPicPr>
          <p:cNvPr id="14" name="Picture 13"/>
          <p:cNvPicPr>
            <a:picLocks noChangeAspect="1"/>
          </p:cNvPicPr>
          <p:nvPr/>
        </p:nvPicPr>
        <p:blipFill>
          <a:blip r:embed="rId2"/>
          <a:stretch>
            <a:fillRect/>
          </a:stretch>
        </p:blipFill>
        <p:spPr>
          <a:xfrm>
            <a:off x="77107" y="1847273"/>
            <a:ext cx="7036965" cy="5562029"/>
          </a:xfrm>
          <a:prstGeom prst="rect">
            <a:avLst/>
          </a:prstGeom>
        </p:spPr>
      </p:pic>
    </p:spTree>
    <p:extLst>
      <p:ext uri="{BB962C8B-B14F-4D97-AF65-F5344CB8AC3E}">
        <p14:creationId xmlns:p14="http://schemas.microsoft.com/office/powerpoint/2010/main" val="26226575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4119419" y="273729"/>
            <a:ext cx="8256352" cy="395288"/>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spc="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spc="265" dirty="0" smtClean="0">
                <a:solidFill>
                  <a:schemeClr val="tx2"/>
                </a:solidFill>
              </a:rPr>
              <a:t>REVISED UTILIZATION ANALYSIS CHART WITH CLARIFIED TERMINOLOGY</a:t>
            </a:r>
            <a:endParaRPr lang="en-US" sz="1800" spc="265" dirty="0">
              <a:solidFill>
                <a:schemeClr val="tx2"/>
              </a:solidFill>
            </a:endParaRPr>
          </a:p>
        </p:txBody>
      </p:sp>
      <p:pic>
        <p:nvPicPr>
          <p:cNvPr id="5" name="Picture 4"/>
          <p:cNvPicPr>
            <a:picLocks noChangeAspect="1"/>
          </p:cNvPicPr>
          <p:nvPr/>
        </p:nvPicPr>
        <p:blipFill>
          <a:blip r:embed="rId2"/>
          <a:stretch>
            <a:fillRect/>
          </a:stretch>
        </p:blipFill>
        <p:spPr>
          <a:xfrm>
            <a:off x="1443890" y="1276349"/>
            <a:ext cx="9913820" cy="5219701"/>
          </a:xfrm>
          <a:prstGeom prst="rect">
            <a:avLst/>
          </a:prstGeom>
        </p:spPr>
      </p:pic>
    </p:spTree>
    <p:extLst>
      <p:ext uri="{BB962C8B-B14F-4D97-AF65-F5344CB8AC3E}">
        <p14:creationId xmlns:p14="http://schemas.microsoft.com/office/powerpoint/2010/main" val="22676233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77" y="443501"/>
            <a:ext cx="10809288" cy="1576457"/>
          </a:xfrm>
          <a:prstGeom prst="rect">
            <a:avLst/>
          </a:prstGeom>
        </p:spPr>
        <p:txBody>
          <a:bodyPr>
            <a:spAutoFit/>
          </a:bodyPr>
          <a:lstStyle/>
          <a:p>
            <a:pPr>
              <a:defRPr/>
            </a:pPr>
            <a:r>
              <a:rPr lang="en-US" sz="2800" u="none" dirty="0" smtClean="0">
                <a:solidFill>
                  <a:schemeClr val="tx2"/>
                </a:solidFill>
                <a:latin typeface="+mj-lt"/>
              </a:rPr>
              <a:t>3. Is the Space sufficient? Physical presentation was not developed on how the students were going to be in the school</a:t>
            </a:r>
            <a:r>
              <a:rPr lang="en-US" sz="2800" u="none" dirty="0">
                <a:solidFill>
                  <a:schemeClr val="tx2"/>
                </a:solidFill>
                <a:latin typeface="+mj-lt"/>
              </a:rPr>
              <a:t/>
            </a:r>
            <a:br>
              <a:rPr lang="en-US" sz="2800" u="none" dirty="0">
                <a:solidFill>
                  <a:schemeClr val="tx2"/>
                </a:solidFill>
                <a:latin typeface="+mj-lt"/>
              </a:rPr>
            </a:br>
            <a:endParaRPr lang="en-US" sz="1600" u="none" dirty="0">
              <a:latin typeface="+mj-lt"/>
            </a:endParaRPr>
          </a:p>
          <a:p>
            <a:pPr marL="640080" indent="-457200">
              <a:spcBef>
                <a:spcPts val="600"/>
              </a:spcBef>
              <a:buFont typeface="Arial" panose="020B0604020202020204" pitchFamily="34" charset="0"/>
              <a:buChar char="•"/>
              <a:defRPr/>
            </a:pPr>
            <a:endParaRPr lang="en-US" u="none" dirty="0">
              <a:latin typeface="Calibri Light" panose="020F0302020204030204" pitchFamily="34" charset="0"/>
            </a:endParaRPr>
          </a:p>
        </p:txBody>
      </p:sp>
      <p:pic>
        <p:nvPicPr>
          <p:cNvPr id="5" name="Picture 4"/>
          <p:cNvPicPr>
            <a:picLocks noChangeAspect="1"/>
          </p:cNvPicPr>
          <p:nvPr/>
        </p:nvPicPr>
        <p:blipFill>
          <a:blip r:embed="rId2"/>
          <a:stretch>
            <a:fillRect/>
          </a:stretch>
        </p:blipFill>
        <p:spPr>
          <a:xfrm>
            <a:off x="2474340" y="1399697"/>
            <a:ext cx="8108182" cy="6283841"/>
          </a:xfrm>
          <a:prstGeom prst="rect">
            <a:avLst/>
          </a:prstGeom>
        </p:spPr>
      </p:pic>
      <p:sp>
        <p:nvSpPr>
          <p:cNvPr id="3" name="Oval 2"/>
          <p:cNvSpPr/>
          <p:nvPr/>
        </p:nvSpPr>
        <p:spPr>
          <a:xfrm>
            <a:off x="6146800" y="4870450"/>
            <a:ext cx="368300" cy="1841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648859" y="4325296"/>
            <a:ext cx="1487156" cy="276999"/>
          </a:xfrm>
          <a:prstGeom prst="rect">
            <a:avLst/>
          </a:prstGeom>
          <a:noFill/>
        </p:spPr>
        <p:txBody>
          <a:bodyPr wrap="square" rtlCol="0">
            <a:spAutoFit/>
          </a:bodyPr>
          <a:lstStyle/>
          <a:p>
            <a:r>
              <a:rPr lang="en-US" sz="1200" dirty="0" smtClean="0">
                <a:solidFill>
                  <a:srgbClr val="FF0000"/>
                </a:solidFill>
              </a:rPr>
              <a:t>2435 Actual</a:t>
            </a:r>
            <a:endParaRPr lang="en-US" sz="1200" dirty="0">
              <a:solidFill>
                <a:srgbClr val="FF0000"/>
              </a:solidFill>
            </a:endParaRPr>
          </a:p>
        </p:txBody>
      </p:sp>
      <p:sp>
        <p:nvSpPr>
          <p:cNvPr id="7" name="TextBox 6"/>
          <p:cNvSpPr txBox="1"/>
          <p:nvPr/>
        </p:nvSpPr>
        <p:spPr>
          <a:xfrm>
            <a:off x="9648859" y="4558713"/>
            <a:ext cx="1487156" cy="276999"/>
          </a:xfrm>
          <a:prstGeom prst="rect">
            <a:avLst/>
          </a:prstGeom>
          <a:noFill/>
        </p:spPr>
        <p:txBody>
          <a:bodyPr wrap="square" rtlCol="0">
            <a:spAutoFit/>
          </a:bodyPr>
          <a:lstStyle/>
          <a:p>
            <a:r>
              <a:rPr lang="en-US" sz="1200" dirty="0" smtClean="0">
                <a:solidFill>
                  <a:srgbClr val="FF0000"/>
                </a:solidFill>
              </a:rPr>
              <a:t>2375 Actual</a:t>
            </a:r>
            <a:endParaRPr lang="en-US" sz="1200" dirty="0">
              <a:solidFill>
                <a:srgbClr val="FF0000"/>
              </a:solidFill>
            </a:endParaRPr>
          </a:p>
        </p:txBody>
      </p:sp>
    </p:spTree>
    <p:extLst>
      <p:ext uri="{BB962C8B-B14F-4D97-AF65-F5344CB8AC3E}">
        <p14:creationId xmlns:p14="http://schemas.microsoft.com/office/powerpoint/2010/main" val="4173596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002D62"/>
      </a:dk1>
      <a:lt1>
        <a:srgbClr val="FFFFFF"/>
      </a:lt1>
      <a:dk2>
        <a:srgbClr val="82217F"/>
      </a:dk2>
      <a:lt2>
        <a:srgbClr val="E36F1E"/>
      </a:lt2>
      <a:accent1>
        <a:srgbClr val="6CA410"/>
      </a:accent1>
      <a:accent2>
        <a:srgbClr val="82217F"/>
      </a:accent2>
      <a:accent3>
        <a:srgbClr val="002D62"/>
      </a:accent3>
      <a:accent4>
        <a:srgbClr val="0070C0"/>
      </a:accent4>
      <a:accent5>
        <a:srgbClr val="11B7CD"/>
      </a:accent5>
      <a:accent6>
        <a:srgbClr val="EA9358"/>
      </a:accent6>
      <a:hlink>
        <a:srgbClr val="67AABF"/>
      </a:hlink>
      <a:folHlink>
        <a:srgbClr val="ABAF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1D82D25-7625-4F67-8C7E-E8C0C36B7635}">
  <we:reference id="wa104381063" version="1.0.0.0" store="en-US" storeType="OMEX"/>
  <we:alternateReferences>
    <we:reference id="wa104381063"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14987</TotalTime>
  <Words>1790</Words>
  <Application>Microsoft Office PowerPoint</Application>
  <PresentationFormat>Custom</PresentationFormat>
  <Paragraphs>202</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Batang</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CRA Architects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Davis</dc:creator>
  <cp:lastModifiedBy>Jill Wenrich</cp:lastModifiedBy>
  <cp:revision>562</cp:revision>
  <cp:lastPrinted>2018-04-09T19:12:43Z</cp:lastPrinted>
  <dcterms:created xsi:type="dcterms:W3CDTF">2017-01-26T21:34:17Z</dcterms:created>
  <dcterms:modified xsi:type="dcterms:W3CDTF">2018-04-18T16:41:07Z</dcterms:modified>
</cp:coreProperties>
</file>