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</p:sldMasterIdLst>
  <p:notesMasterIdLst>
    <p:notesMasterId r:id="rId26"/>
  </p:notesMasterIdLst>
  <p:handoutMasterIdLst>
    <p:handoutMasterId r:id="rId27"/>
  </p:handoutMasterIdLst>
  <p:sldIdLst>
    <p:sldId id="260" r:id="rId2"/>
    <p:sldId id="439" r:id="rId3"/>
    <p:sldId id="448" r:id="rId4"/>
    <p:sldId id="450" r:id="rId5"/>
    <p:sldId id="449" r:id="rId6"/>
    <p:sldId id="460" r:id="rId7"/>
    <p:sldId id="261" r:id="rId8"/>
    <p:sldId id="443" r:id="rId9"/>
    <p:sldId id="447" r:id="rId10"/>
    <p:sldId id="446" r:id="rId11"/>
    <p:sldId id="462" r:id="rId12"/>
    <p:sldId id="463" r:id="rId13"/>
    <p:sldId id="464" r:id="rId14"/>
    <p:sldId id="465" r:id="rId15"/>
    <p:sldId id="466" r:id="rId16"/>
    <p:sldId id="469" r:id="rId17"/>
    <p:sldId id="467" r:id="rId18"/>
    <p:sldId id="468" r:id="rId19"/>
    <p:sldId id="470" r:id="rId20"/>
    <p:sldId id="471" r:id="rId21"/>
    <p:sldId id="472" r:id="rId22"/>
    <p:sldId id="473" r:id="rId23"/>
    <p:sldId id="474" r:id="rId24"/>
    <p:sldId id="307" r:id="rId25"/>
  </p:sldIdLst>
  <p:sldSz cx="12801600" cy="7772400"/>
  <p:notesSz cx="7315200" cy="12344400"/>
  <p:defaultTextStyle>
    <a:defPPr>
      <a:defRPr lang="en-US"/>
    </a:defPPr>
    <a:lvl1pPr marL="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FD6"/>
    <a:srgbClr val="FFFFFF"/>
    <a:srgbClr val="414141"/>
    <a:srgbClr val="494949"/>
    <a:srgbClr val="515151"/>
    <a:srgbClr val="242424"/>
    <a:srgbClr val="92A8C2"/>
    <a:srgbClr val="E36F1E"/>
    <a:srgbClr val="5A72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92315" autoAdjust="0"/>
  </p:normalViewPr>
  <p:slideViewPr>
    <p:cSldViewPr snapToGrid="0">
      <p:cViewPr varScale="1">
        <p:scale>
          <a:sx n="94" d="100"/>
          <a:sy n="94" d="100"/>
        </p:scale>
        <p:origin x="516" y="90"/>
      </p:cViewPr>
      <p:guideLst/>
    </p:cSldViewPr>
  </p:slideViewPr>
  <p:outlineViewPr>
    <p:cViewPr>
      <p:scale>
        <a:sx n="33" d="100"/>
        <a:sy n="33" d="100"/>
      </p:scale>
      <p:origin x="0" y="-51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2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61936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61936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F7AF6E-7EB9-4836-8539-D72AAF0F2FD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87EBFC9-1AFB-4300-9EDC-E3DE4CCD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71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61936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61936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C20F3A-D4F4-470E-B716-52E8F233E13C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" y="1543050"/>
            <a:ext cx="68580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4"/>
            <a:ext cx="5852160" cy="4860608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5C9D789-339B-492B-8B1F-3B76F4FA0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6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6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6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9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D789-339B-492B-8B1F-3B76F4FA0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0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1543050"/>
            <a:ext cx="6858000" cy="4165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2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ster">
    <p:bg>
      <p:bgPr>
        <a:gradFill flip="none" rotWithShape="1">
          <a:gsLst>
            <a:gs pos="0">
              <a:srgbClr val="414141"/>
            </a:gs>
            <a:gs pos="17000">
              <a:srgbClr val="414141"/>
            </a:gs>
            <a:gs pos="100000">
              <a:srgbClr val="41414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56519" y="-52539"/>
            <a:ext cx="8733463" cy="77724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4">
              <a:ln>
                <a:noFill/>
              </a:ln>
              <a:noFill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01" y="3283678"/>
            <a:ext cx="1019087" cy="10999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/>
          <p:cNvSpPr/>
          <p:nvPr userDrawn="1"/>
        </p:nvSpPr>
        <p:spPr>
          <a:xfrm>
            <a:off x="7201306" y="4929777"/>
            <a:ext cx="574587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en-US" sz="4400" b="1" kern="1400" spc="310" dirty="0" smtClean="0">
                <a:solidFill>
                  <a:srgbClr val="E47E31"/>
                </a:solidFill>
                <a:effectLst>
                  <a:outerShdw blurRad="50800" dist="38100" dir="2700000" algn="tl" rotWithShape="0">
                    <a:prstClr val="black">
                      <a:alpha val="57000"/>
                    </a:prstClr>
                  </a:outerShdw>
                </a:effectLst>
              </a:rPr>
              <a:t>JERSEY SHORE AREA</a:t>
            </a:r>
            <a:endParaRPr lang="en-US" sz="3600" b="1" kern="14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913975" y="4473284"/>
            <a:ext cx="43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Crabtree, </a:t>
            </a:r>
            <a:r>
              <a:rPr lang="en-US" sz="2000" kern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2000" kern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ohrbaugh &amp; Associates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516662" y="5579052"/>
            <a:ext cx="5115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400" spc="100" dirty="0">
                <a:solidFill>
                  <a:srgbClr val="E47E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 DISTRICT</a:t>
            </a:r>
            <a:endParaRPr lang="en-US" sz="4000" b="1" kern="14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246634" y="6348493"/>
            <a:ext cx="5727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400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STUDY UPDATE </a:t>
            </a:r>
          </a:p>
          <a:p>
            <a:pPr algn="ctr"/>
            <a:r>
              <a:rPr lang="en-US" sz="2400" b="1" kern="1400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9, 2018</a:t>
            </a:r>
            <a:endParaRPr lang="en-US" sz="4000" b="1" kern="14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r="-28" b="-110"/>
          <a:stretch/>
        </p:blipFill>
        <p:spPr>
          <a:xfrm>
            <a:off x="0" y="0"/>
            <a:ext cx="7081800" cy="7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3 Dark"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r="3716"/>
          <a:stretch/>
        </p:blipFill>
        <p:spPr>
          <a:xfrm>
            <a:off x="3604660" y="2"/>
            <a:ext cx="9196941" cy="77723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606346" y="1674712"/>
            <a:ext cx="5588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spc="100" dirty="0" smtClean="0">
                <a:solidFill>
                  <a:schemeClr val="tx2"/>
                </a:solidFill>
              </a:rPr>
              <a:t>MIDDLETOWN AREA</a:t>
            </a:r>
            <a:r>
              <a:rPr lang="en-US" altLang="en-US" sz="4400" b="1" spc="100" baseline="0" dirty="0" smtClean="0">
                <a:solidFill>
                  <a:schemeClr val="tx2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spc="100" baseline="0" dirty="0" smtClean="0">
                <a:solidFill>
                  <a:schemeClr val="tx2"/>
                </a:solidFill>
              </a:rPr>
              <a:t>HIGH SCHOOL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b="1" spc="100" baseline="0" dirty="0" smtClean="0">
              <a:solidFill>
                <a:schemeClr val="tx2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spc="100" dirty="0" smtClean="0">
                <a:solidFill>
                  <a:schemeClr val="tx1"/>
                </a:solidFill>
              </a:rPr>
              <a:t>The design of the new school features a Central Commons area with public access space to include library / media center, gymnasium, and administration</a:t>
            </a:r>
            <a:endParaRPr lang="en-US" altLang="en-US" sz="2800" b="1" spc="1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3886201"/>
            <a:ext cx="36055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tx1"/>
                </a:solidFill>
              </a:rPr>
              <a:t>21</a:t>
            </a:r>
            <a:r>
              <a:rPr lang="en-US" altLang="en-US" sz="1800" b="1" spc="100" baseline="30000" dirty="0" smtClean="0">
                <a:solidFill>
                  <a:schemeClr val="tx1"/>
                </a:solidFill>
              </a:rPr>
              <a:t>st</a:t>
            </a:r>
            <a:r>
              <a:rPr lang="en-US" altLang="en-US" sz="1800" b="1" spc="100" dirty="0" smtClean="0">
                <a:solidFill>
                  <a:schemeClr val="tx1"/>
                </a:solidFill>
              </a:rPr>
              <a:t> Century Design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tx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tx1"/>
                </a:solidFill>
              </a:rPr>
              <a:t>800 Students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tx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tx1"/>
                </a:solidFill>
              </a:rPr>
              <a:t>Building Modernization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tx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tx1"/>
                </a:solidFill>
              </a:rPr>
              <a:t>Flexible Space</a:t>
            </a:r>
            <a:endParaRPr lang="en-US" altLang="en-US" sz="1800" b="1" spc="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73472E-17 L -0.36341 -0.293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144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6" grpId="0" uiExpand="1" build="p" advAuto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3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r="3716"/>
          <a:stretch/>
        </p:blipFill>
        <p:spPr>
          <a:xfrm>
            <a:off x="3604660" y="2"/>
            <a:ext cx="9196941" cy="77723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606346" y="1674712"/>
            <a:ext cx="5588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spc="100" dirty="0" smtClean="0">
                <a:solidFill>
                  <a:schemeClr val="tx2"/>
                </a:solidFill>
              </a:rPr>
              <a:t>MIDDLETOWN AREA</a:t>
            </a:r>
            <a:r>
              <a:rPr lang="en-US" altLang="en-US" sz="4400" b="1" spc="100" baseline="0" dirty="0" smtClean="0">
                <a:solidFill>
                  <a:schemeClr val="tx2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spc="100" baseline="0" dirty="0" smtClean="0">
                <a:solidFill>
                  <a:schemeClr val="tx2"/>
                </a:solidFill>
              </a:rPr>
              <a:t>HIGH SCHOOL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b="1" spc="100" baseline="0" dirty="0" smtClean="0">
              <a:solidFill>
                <a:schemeClr val="tx2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spc="100" dirty="0" smtClean="0">
                <a:solidFill>
                  <a:schemeClr val="accent3"/>
                </a:solidFill>
              </a:rPr>
              <a:t>The design of the new school features a Central Commons area with public access space to include library / media center, gymnasium, and administration</a:t>
            </a:r>
            <a:endParaRPr lang="en-US" altLang="en-US" sz="2800" b="1" spc="1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3886201"/>
            <a:ext cx="36055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bg1"/>
                </a:solidFill>
              </a:rPr>
              <a:t>21</a:t>
            </a:r>
            <a:r>
              <a:rPr lang="en-US" altLang="en-US" sz="1800" b="1" spc="100" baseline="30000" dirty="0" smtClean="0">
                <a:solidFill>
                  <a:schemeClr val="bg1"/>
                </a:solidFill>
              </a:rPr>
              <a:t>st</a:t>
            </a:r>
            <a:r>
              <a:rPr lang="en-US" altLang="en-US" sz="1800" b="1" spc="100" dirty="0" smtClean="0">
                <a:solidFill>
                  <a:schemeClr val="bg1"/>
                </a:solidFill>
              </a:rPr>
              <a:t> Century Design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bg1"/>
                </a:solidFill>
              </a:rPr>
              <a:t>800 Students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bg1"/>
                </a:solidFill>
              </a:rPr>
              <a:t>Building Modernization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 spc="100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spc="100" dirty="0" smtClean="0">
                <a:solidFill>
                  <a:schemeClr val="bg1"/>
                </a:solidFill>
              </a:rPr>
              <a:t>Flexible Space</a:t>
            </a:r>
            <a:endParaRPr lang="en-US" altLang="en-US" sz="18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73472E-17 L -0.36341 -0.293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144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6" grpId="0" build="p" advAuto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CRA Slide">
    <p:bg>
      <p:bgPr>
        <a:solidFill>
          <a:srgbClr val="515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8396" y="2211345"/>
            <a:ext cx="2900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/>
              <a:t>OUR </a:t>
            </a:r>
            <a:r>
              <a:rPr lang="en-US" altLang="en-US" sz="3200" b="1" spc="300" dirty="0" smtClean="0">
                <a:solidFill>
                  <a:schemeClr val="tx2"/>
                </a:solidFill>
              </a:rPr>
              <a:t>PEOPLE</a:t>
            </a:r>
            <a:endParaRPr lang="en-US" altLang="en-US" sz="3200" b="1" spc="3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568717" y="837243"/>
            <a:ext cx="5580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>
                <a:solidFill>
                  <a:schemeClr val="tx2"/>
                </a:solidFill>
              </a:rPr>
              <a:t>UNIQUE </a:t>
            </a:r>
            <a:r>
              <a:rPr lang="en-US" altLang="en-US" sz="3200" b="1" spc="300" dirty="0" smtClean="0"/>
              <a:t>UNDERSTANDING </a:t>
            </a:r>
            <a:endParaRPr lang="en-US" altLang="en-US" sz="3200" b="1" spc="3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445894" y="3585447"/>
            <a:ext cx="5825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/>
              <a:t>COLLABORATIVE </a:t>
            </a:r>
            <a:r>
              <a:rPr lang="en-US" altLang="en-US" sz="3200" b="1" spc="300" dirty="0" smtClean="0">
                <a:solidFill>
                  <a:schemeClr val="tx2"/>
                </a:solidFill>
              </a:rPr>
              <a:t>APPROACH</a:t>
            </a:r>
            <a:endParaRPr lang="en-US" altLang="en-US" sz="3200" b="1" spc="3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807788" y="4959549"/>
            <a:ext cx="5101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>
                <a:solidFill>
                  <a:schemeClr val="tx2"/>
                </a:solidFill>
              </a:rPr>
              <a:t>COST EFFECTIVE </a:t>
            </a:r>
            <a:r>
              <a:rPr lang="en-US" altLang="en-US" sz="3200" b="1" spc="300" dirty="0" smtClean="0"/>
              <a:t>DESIGN</a:t>
            </a:r>
            <a:endParaRPr lang="en-US" altLang="en-US" sz="3200" b="1" spc="3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992485" y="6333651"/>
            <a:ext cx="4732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/>
              <a:t>GUARANTEED </a:t>
            </a:r>
            <a:r>
              <a:rPr lang="en-US" altLang="en-US" sz="3200" b="1" spc="300" dirty="0" smtClean="0">
                <a:solidFill>
                  <a:schemeClr val="tx2"/>
                </a:solidFill>
              </a:rPr>
              <a:t>BUDGET</a:t>
            </a:r>
            <a:endParaRPr lang="en-US" altLang="en-US" sz="3200" b="1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6363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6363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6363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6363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6363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85" y="5094331"/>
            <a:ext cx="1173031" cy="1266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960074" y="6512453"/>
            <a:ext cx="4881452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4" dirty="0" smtClean="0"/>
              <a:t>Crabtree, Rohrbaugh &amp; Associates</a:t>
            </a:r>
          </a:p>
          <a:p>
            <a:pPr algn="ctr"/>
            <a:r>
              <a:rPr lang="en-US" sz="1944" dirty="0" smtClean="0"/>
              <a:t>www.cra-architects.com</a:t>
            </a:r>
            <a:endParaRPr lang="en-US" sz="1944" dirty="0"/>
          </a:p>
        </p:txBody>
      </p:sp>
    </p:spTree>
    <p:extLst>
      <p:ext uri="{BB962C8B-B14F-4D97-AF65-F5344CB8AC3E}">
        <p14:creationId xmlns:p14="http://schemas.microsoft.com/office/powerpoint/2010/main" val="22062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16200000">
            <a:off x="8341768" y="2778203"/>
            <a:ext cx="77724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3800" b="1" spc="600" dirty="0" smtClean="0">
                <a:solidFill>
                  <a:schemeClr val="tx1">
                    <a:lumMod val="65000"/>
                  </a:schemeClr>
                </a:solidFill>
              </a:rPr>
              <a:t>AGENDA</a:t>
            </a:r>
            <a:endParaRPr lang="en-US" altLang="en-US" sz="13800" b="1" spc="6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2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Crabtree, Rohrbaugh &amp; Associates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218C3EBE-B54C-4CDF-8F15-1AA43C54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54300" y="7014430"/>
            <a:ext cx="4320540" cy="4138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Crabtree, Rohrbaugh &amp; Associates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4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806100" y="1521346"/>
            <a:ext cx="3840480" cy="574294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4000" baseline="30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21st century design</a:t>
            </a:r>
          </a:p>
          <a:p>
            <a:pPr lvl="0"/>
            <a:r>
              <a:rPr lang="en-US" dirty="0" smtClean="0"/>
              <a:t>800 students</a:t>
            </a:r>
          </a:p>
          <a:p>
            <a:pPr lvl="0"/>
            <a:r>
              <a:rPr lang="en-US" dirty="0" smtClean="0"/>
              <a:t>Building Modernization</a:t>
            </a:r>
          </a:p>
          <a:p>
            <a:pPr lvl="0"/>
            <a:r>
              <a:rPr lang="en-US" dirty="0" smtClean="0"/>
              <a:t>Flexible space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62737" cy="77724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06100" y="152086"/>
            <a:ext cx="3840480" cy="11352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6573" y="5117499"/>
            <a:ext cx="7641600" cy="1064778"/>
          </a:xfrm>
        </p:spPr>
        <p:txBody>
          <a:bodyPr anchor="b">
            <a:noAutofit/>
          </a:bodyPr>
          <a:lstStyle>
            <a:lvl1pPr algn="r">
              <a:defRPr sz="6000" b="1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110" y="7005898"/>
            <a:ext cx="2880360" cy="413808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897409"/>
            <a:ext cx="12801600" cy="1874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4"/>
          </a:p>
        </p:txBody>
      </p:sp>
    </p:spTree>
    <p:extLst>
      <p:ext uri="{BB962C8B-B14F-4D97-AF65-F5344CB8AC3E}">
        <p14:creationId xmlns:p14="http://schemas.microsoft.com/office/powerpoint/2010/main" val="14368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Dark"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Quote Slide"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r="16314"/>
          <a:stretch/>
        </p:blipFill>
        <p:spPr>
          <a:xfrm>
            <a:off x="4284100" y="1"/>
            <a:ext cx="8517500" cy="780884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 rot="222519">
            <a:off x="6842165" y="4449888"/>
            <a:ext cx="145103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900" b="1" spc="100" dirty="0">
                <a:solidFill>
                  <a:srgbClr val="56565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”</a:t>
            </a:r>
            <a:endParaRPr lang="en-US" sz="19900" dirty="0">
              <a:solidFill>
                <a:srgbClr val="565656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Rectangle 2"/>
          <p:cNvSpPr/>
          <p:nvPr userDrawn="1"/>
        </p:nvSpPr>
        <p:spPr>
          <a:xfrm rot="451437">
            <a:off x="1687959" y="97357"/>
            <a:ext cx="145103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900" b="1" spc="100" dirty="0" smtClean="0">
                <a:solidFill>
                  <a:srgbClr val="56565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</a:t>
            </a:r>
            <a:endParaRPr lang="en-US" sz="19900" dirty="0">
              <a:solidFill>
                <a:srgbClr val="565656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639155" y="880060"/>
            <a:ext cx="728132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spc="100" dirty="0" smtClean="0"/>
              <a:t>Our </a:t>
            </a:r>
            <a:r>
              <a:rPr lang="en-US" altLang="en-US" sz="3200" b="1" spc="100" dirty="0"/>
              <a:t>district initially hired this firm due to their </a:t>
            </a:r>
            <a:r>
              <a:rPr lang="en-US" altLang="en-US" sz="3200" b="1" spc="100" dirty="0">
                <a:solidFill>
                  <a:schemeClr val="tx2"/>
                </a:solidFill>
              </a:rPr>
              <a:t>outstanding reputation </a:t>
            </a:r>
            <a:r>
              <a:rPr lang="en-US" altLang="en-US" sz="3200" b="1" spc="100" dirty="0"/>
              <a:t>in the area of school construction as well as their ability to design </a:t>
            </a:r>
            <a:r>
              <a:rPr lang="en-US" altLang="en-US" sz="3200" b="1" spc="100" dirty="0">
                <a:solidFill>
                  <a:schemeClr val="tx2"/>
                </a:solidFill>
              </a:rPr>
              <a:t>high quality </a:t>
            </a:r>
            <a:r>
              <a:rPr lang="en-US" altLang="en-US" sz="3200" b="1" spc="100" dirty="0"/>
              <a:t>buildings in a </a:t>
            </a:r>
            <a:r>
              <a:rPr lang="en-US" altLang="en-US" sz="3200" b="1" spc="100" dirty="0">
                <a:solidFill>
                  <a:schemeClr val="tx2"/>
                </a:solidFill>
              </a:rPr>
              <a:t>cost effective </a:t>
            </a:r>
            <a:r>
              <a:rPr lang="en-US" altLang="en-US" sz="3200" b="1" spc="100" dirty="0"/>
              <a:t>manner.  I am proud to report that the district has been very pleased with their final </a:t>
            </a:r>
            <a:r>
              <a:rPr lang="en-US" altLang="en-US" sz="3200" b="1" spc="100" dirty="0" smtClean="0"/>
              <a:t>product.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b="1" spc="100" dirty="0"/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spc="100" dirty="0" smtClean="0"/>
              <a:t>Dr</a:t>
            </a:r>
            <a:r>
              <a:rPr lang="en-US" altLang="en-US" sz="2000" b="1" spc="100" dirty="0"/>
              <a:t>. Michael G. </a:t>
            </a:r>
            <a:r>
              <a:rPr lang="en-US" altLang="en-US" sz="2000" b="1" spc="100" dirty="0" err="1"/>
              <a:t>Leichliter</a:t>
            </a:r>
            <a:r>
              <a:rPr lang="en-US" altLang="en-US" sz="2000" b="1" spc="100" dirty="0"/>
              <a:t>, </a:t>
            </a:r>
            <a:r>
              <a:rPr lang="en-US" altLang="en-US" sz="2000" b="1" spc="100" dirty="0" smtClean="0"/>
              <a:t>Superintendent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spc="100" dirty="0" smtClean="0"/>
              <a:t>Penn </a:t>
            </a:r>
            <a:r>
              <a:rPr lang="en-US" altLang="en-US" sz="2000" b="1" spc="100" dirty="0"/>
              <a:t>Manor </a:t>
            </a:r>
            <a:r>
              <a:rPr lang="en-US" altLang="en-US" sz="2000" b="1" spc="100" dirty="0" smtClean="0"/>
              <a:t>School District</a:t>
            </a:r>
            <a:endParaRPr lang="en-US" altLang="en-US" sz="2000" b="1" spc="100" dirty="0"/>
          </a:p>
        </p:txBody>
      </p:sp>
    </p:spTree>
    <p:extLst>
      <p:ext uri="{BB962C8B-B14F-4D97-AF65-F5344CB8AC3E}">
        <p14:creationId xmlns:p14="http://schemas.microsoft.com/office/powerpoint/2010/main" val="420609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2407 L -0.32135 -0.231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5" y="-1034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4" grpId="2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7154" r="1609" b="8504"/>
          <a:stretch/>
        </p:blipFill>
        <p:spPr>
          <a:xfrm>
            <a:off x="0" y="-5060"/>
            <a:ext cx="8601075" cy="777746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806100" y="136018"/>
            <a:ext cx="384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0" dirty="0" smtClean="0">
                <a:solidFill>
                  <a:schemeClr val="accent6">
                    <a:lumMod val="75000"/>
                  </a:schemeClr>
                </a:solidFill>
              </a:rPr>
              <a:t>MIDDLETOWN</a:t>
            </a:r>
            <a:r>
              <a:rPr lang="en-US" sz="3200" b="1" spc="0" baseline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spc="0" dirty="0" smtClean="0">
                <a:solidFill>
                  <a:schemeClr val="accent6">
                    <a:lumMod val="75000"/>
                  </a:schemeClr>
                </a:solidFill>
              </a:rPr>
              <a:t>AREA </a:t>
            </a:r>
            <a:r>
              <a:rPr lang="en-US" sz="2400" b="1" spc="0" dirty="0" smtClean="0">
                <a:solidFill>
                  <a:schemeClr val="accent6">
                    <a:lumMod val="75000"/>
                  </a:schemeClr>
                </a:solidFill>
              </a:rPr>
              <a:t>HIGH SCHOOL</a:t>
            </a:r>
            <a:endParaRPr lang="en-US" sz="2400" b="1" spc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806100" y="1521346"/>
            <a:ext cx="3840480" cy="574294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4000" baseline="30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21st century design</a:t>
            </a:r>
          </a:p>
          <a:p>
            <a:pPr lvl="0"/>
            <a:r>
              <a:rPr lang="en-US" dirty="0" smtClean="0"/>
              <a:t>800 students</a:t>
            </a:r>
          </a:p>
          <a:p>
            <a:pPr lvl="0"/>
            <a:r>
              <a:rPr lang="en-US" dirty="0" smtClean="0"/>
              <a:t>Building Modernization</a:t>
            </a:r>
          </a:p>
          <a:p>
            <a:pPr lvl="0"/>
            <a:r>
              <a:rPr lang="en-US" dirty="0" smtClean="0"/>
              <a:t>Flexible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1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7154" r="1609" b="8504"/>
          <a:stretch/>
        </p:blipFill>
        <p:spPr>
          <a:xfrm>
            <a:off x="0" y="-5060"/>
            <a:ext cx="8601075" cy="777746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806100" y="136018"/>
            <a:ext cx="384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0" dirty="0" smtClean="0">
                <a:solidFill>
                  <a:schemeClr val="accent6">
                    <a:lumMod val="75000"/>
                  </a:schemeClr>
                </a:solidFill>
              </a:rPr>
              <a:t>MIDDLETOWN</a:t>
            </a:r>
            <a:r>
              <a:rPr lang="en-US" sz="3200" b="1" spc="0" baseline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spc="0" dirty="0" smtClean="0">
                <a:solidFill>
                  <a:schemeClr val="accent6">
                    <a:lumMod val="75000"/>
                  </a:schemeClr>
                </a:solidFill>
              </a:rPr>
              <a:t>AREA </a:t>
            </a:r>
            <a:r>
              <a:rPr lang="en-US" sz="2400" b="1" spc="0" dirty="0" smtClean="0">
                <a:solidFill>
                  <a:schemeClr val="accent6">
                    <a:lumMod val="75000"/>
                  </a:schemeClr>
                </a:solidFill>
              </a:rPr>
              <a:t>HIGH SCHOOL</a:t>
            </a:r>
            <a:endParaRPr lang="en-US" sz="2400" b="1" spc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806100" y="1521346"/>
            <a:ext cx="3840480" cy="574294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4000" baseline="30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21st century design</a:t>
            </a:r>
          </a:p>
          <a:p>
            <a:pPr lvl="0"/>
            <a:r>
              <a:rPr lang="en-US" dirty="0" smtClean="0"/>
              <a:t>800 students</a:t>
            </a:r>
          </a:p>
          <a:p>
            <a:pPr lvl="0"/>
            <a:r>
              <a:rPr lang="en-US" dirty="0" smtClean="0"/>
              <a:t>Building Modernization</a:t>
            </a:r>
          </a:p>
          <a:p>
            <a:pPr lvl="0"/>
            <a:r>
              <a:rPr lang="en-US" dirty="0" smtClean="0"/>
              <a:t>Flexible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99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2"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346"/>
          <a:stretch/>
        </p:blipFill>
        <p:spPr>
          <a:xfrm>
            <a:off x="0" y="-37683"/>
            <a:ext cx="12801600" cy="781950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5838" y="103632"/>
            <a:ext cx="738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smtClean="0"/>
              <a:t>MIDDLETOWN AREA HIGH SCHOOL</a:t>
            </a:r>
            <a:endParaRPr lang="en-US" sz="2800" b="1" spc="3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" y="-37683"/>
            <a:ext cx="12801600" cy="7819506"/>
          </a:xfrm>
          <a:prstGeom prst="rect">
            <a:avLst/>
          </a:prstGeom>
          <a:solidFill>
            <a:srgbClr val="0A0A0C">
              <a:alpha val="7098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4"/>
          </a:p>
        </p:txBody>
      </p:sp>
      <p:sp>
        <p:nvSpPr>
          <p:cNvPr id="6" name="TextBox 5"/>
          <p:cNvSpPr txBox="1"/>
          <p:nvPr userDrawn="1"/>
        </p:nvSpPr>
        <p:spPr>
          <a:xfrm>
            <a:off x="3670711" y="959666"/>
            <a:ext cx="546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baseline="30000" dirty="0" smtClean="0"/>
              <a:t>21st CENTURY DESIGN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31424" y="2556926"/>
            <a:ext cx="4538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baseline="30000" dirty="0" smtClean="0"/>
              <a:t>800 STUDENTS</a:t>
            </a:r>
            <a:endParaRPr lang="en-US" sz="1944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124512" y="4468119"/>
            <a:ext cx="655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baseline="30000" dirty="0" smtClean="0"/>
              <a:t>BUILDING MODERNIZATION</a:t>
            </a:r>
            <a:endParaRPr lang="en-US" sz="1944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131424" y="6124971"/>
            <a:ext cx="4538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600" baseline="30000" dirty="0" smtClean="0"/>
              <a:t>FLEXIBLE SPACE</a:t>
            </a:r>
            <a:endParaRPr lang="en-US" sz="1944" dirty="0"/>
          </a:p>
        </p:txBody>
      </p:sp>
    </p:spTree>
    <p:extLst>
      <p:ext uri="{BB962C8B-B14F-4D97-AF65-F5344CB8AC3E}">
        <p14:creationId xmlns:p14="http://schemas.microsoft.com/office/powerpoint/2010/main" val="17891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/>
      <p:bldP spid="7" grpId="0"/>
      <p:bldP spid="8" grpId="0"/>
      <p:bldP spid="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CALIBRI (BODY) UPPERCASE SIZE 36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270034"/>
            <a:ext cx="11041380" cy="2220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Calibri (body) Size 32</a:t>
            </a:r>
          </a:p>
        </p:txBody>
      </p:sp>
    </p:spTree>
    <p:extLst>
      <p:ext uri="{BB962C8B-B14F-4D97-AF65-F5344CB8AC3E}">
        <p14:creationId xmlns:p14="http://schemas.microsoft.com/office/powerpoint/2010/main" val="1017633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6" r:id="rId1"/>
    <p:sldLayoutId id="2147484356" r:id="rId2"/>
    <p:sldLayoutId id="2147484347" r:id="rId3"/>
    <p:sldLayoutId id="2147484345" r:id="rId4"/>
    <p:sldLayoutId id="2147484360" r:id="rId5"/>
    <p:sldLayoutId id="2147484357" r:id="rId6"/>
    <p:sldLayoutId id="2147484348" r:id="rId7"/>
    <p:sldLayoutId id="2147484362" r:id="rId8"/>
    <p:sldLayoutId id="2147484358" r:id="rId9"/>
    <p:sldLayoutId id="2147484361" r:id="rId10"/>
    <p:sldLayoutId id="2147484363" r:id="rId11"/>
    <p:sldLayoutId id="2147484359" r:id="rId12"/>
    <p:sldLayoutId id="2147484349" r:id="rId13"/>
    <p:sldLayoutId id="2147484350" r:id="rId14"/>
    <p:sldLayoutId id="2147484351" r:id="rId15"/>
    <p:sldLayoutId id="2147484352" r:id="rId16"/>
    <p:sldLayoutId id="2147484353" r:id="rId17"/>
    <p:sldLayoutId id="2147484354" r:id="rId18"/>
    <p:sldLayoutId id="2147484355" r:id="rId19"/>
    <p:sldLayoutId id="2147484333" r:id="rId20"/>
    <p:sldLayoutId id="2147484334" r:id="rId21"/>
    <p:sldLayoutId id="2147484343" r:id="rId22"/>
    <p:sldLayoutId id="2147484365" r:id="rId23"/>
    <p:sldLayoutId id="2147484489" r:id="rId24"/>
    <p:sldLayoutId id="2147484490" r:id="rId25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0218" y="6742545"/>
            <a:ext cx="526473" cy="147782"/>
          </a:xfrm>
          <a:prstGeom prst="rect">
            <a:avLst/>
          </a:prstGeom>
          <a:solidFill>
            <a:srgbClr val="ECD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0" y="1148692"/>
            <a:ext cx="6133148" cy="4234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44" y="1126139"/>
            <a:ext cx="5903290" cy="4234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703" y="5362126"/>
            <a:ext cx="339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2017 Actual: 2,357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820660" y="421511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DEMOGRAPHIC ANALYSIS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781354" y="5669903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PDE Enrollment Projection</a:t>
            </a:r>
            <a:endParaRPr lang="en-US" sz="1800" spc="265" dirty="0">
              <a:solidFill>
                <a:schemeClr val="bg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463244" y="5669903"/>
            <a:ext cx="5903290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CRA cohort survival Enrollment Projection</a:t>
            </a:r>
            <a:endParaRPr lang="en-US" sz="1800" spc="26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255" y="5088588"/>
            <a:ext cx="9791918" cy="10647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en-US" dirty="0" smtClean="0"/>
              <a:t>BENCHMARK ANALYSIS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19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5056094" y="421511"/>
            <a:ext cx="7310440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BENCHMARK ANALYSIS: CAPACITY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60" y="816799"/>
            <a:ext cx="11498785" cy="63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5056094" y="421511"/>
            <a:ext cx="7310440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BENCHMARK ANALYSIS: AREA PER STUDENT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28732" y="7140352"/>
            <a:ext cx="10550469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6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Source:  School Planning and Management Magazine Annual Construction Report average for region 2 2002-2015</a:t>
            </a:r>
          </a:p>
          <a:p>
            <a:pPr algn="r"/>
            <a:endParaRPr lang="en-US" sz="1800" spc="26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50" y="1117600"/>
            <a:ext cx="10778843" cy="54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337560" y="421511"/>
            <a:ext cx="90289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ESTIMATED POTENTIAL COST TO MAINTAIN EXCESS AREA (RIGHT SIZING)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91" y="4702597"/>
            <a:ext cx="9604908" cy="1664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54" y="1283856"/>
            <a:ext cx="11397145" cy="34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255" y="5088588"/>
            <a:ext cx="9791918" cy="10647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en-US" dirty="0" smtClean="0"/>
              <a:t>OPTIONS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5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310" y="570419"/>
            <a:ext cx="1213866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spc="300" dirty="0" smtClean="0"/>
              <a:t>The analysis indicates that the District’s facilities are underutilized for current and projected enrollments.  Option development focuses on right sizing the District’s facilities to gain efficiency through consolidation. </a:t>
            </a:r>
          </a:p>
          <a:p>
            <a:pPr>
              <a:defRPr/>
            </a:pPr>
            <a:endParaRPr lang="en-US" altLang="en-US" sz="3200" b="1" spc="300" dirty="0" smtClean="0"/>
          </a:p>
          <a:p>
            <a:pPr lvl="5">
              <a:defRPr/>
            </a:pPr>
            <a:endParaRPr lang="en-US" altLang="en-US" sz="3200" b="1" spc="300" dirty="0" smtClean="0"/>
          </a:p>
          <a:p>
            <a:pPr lvl="5">
              <a:defRPr/>
            </a:pPr>
            <a:r>
              <a:rPr lang="en-US" altLang="en-US" sz="3200" b="1" spc="300" dirty="0" smtClean="0"/>
              <a:t>OPTION CONSIDERATIONS:</a:t>
            </a:r>
          </a:p>
          <a:p>
            <a:pPr marL="3419856" lvl="6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Reduce building area </a:t>
            </a:r>
          </a:p>
          <a:p>
            <a:pPr marL="3419856" lvl="6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Grade level re-alignment</a:t>
            </a:r>
          </a:p>
          <a:p>
            <a:pPr marL="3419856" lvl="6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Potential savings over time</a:t>
            </a:r>
          </a:p>
          <a:p>
            <a:pPr marL="3419856" lvl="6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5-10 year facility needs</a:t>
            </a:r>
          </a:p>
          <a:p>
            <a:pPr>
              <a:lnSpc>
                <a:spcPct val="150000"/>
              </a:lnSpc>
              <a:defRPr/>
            </a:pPr>
            <a:endParaRPr lang="en-US" altLang="en-US" sz="2400" b="1" spc="300" dirty="0"/>
          </a:p>
        </p:txBody>
      </p:sp>
    </p:spTree>
    <p:extLst>
      <p:ext uri="{BB962C8B-B14F-4D97-AF65-F5344CB8AC3E}">
        <p14:creationId xmlns:p14="http://schemas.microsoft.com/office/powerpoint/2010/main" val="22170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" y="990369"/>
            <a:ext cx="122301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3200" b="1" spc="300" dirty="0" smtClean="0"/>
              <a:t>OPTION A: Close District offices move to High School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200" b="1" spc="300" dirty="0" smtClean="0"/>
              <a:t>OPTION B: Close Avis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200" b="1" spc="300" dirty="0" smtClean="0"/>
              <a:t>OPTION C: Close Salladasburg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200" b="1" spc="300" dirty="0" smtClean="0"/>
              <a:t>OPTION D:  Close Avis and Salladasburg</a:t>
            </a:r>
          </a:p>
          <a:p>
            <a:pPr>
              <a:defRPr/>
            </a:pPr>
            <a:endParaRPr lang="en-US" altLang="en-US" sz="1600" b="1" spc="300" dirty="0"/>
          </a:p>
          <a:p>
            <a:pPr>
              <a:defRPr/>
            </a:pPr>
            <a:r>
              <a:rPr lang="en-US" altLang="en-US" sz="3200" b="1" spc="300" dirty="0" smtClean="0"/>
              <a:t>Consider the following Grade level configurations:</a:t>
            </a:r>
          </a:p>
          <a:p>
            <a:pPr>
              <a:defRPr/>
            </a:pPr>
            <a:endParaRPr lang="en-US" altLang="en-US" sz="1400" b="1" spc="300" dirty="0"/>
          </a:p>
          <a:p>
            <a:pPr marL="1008126" lvl="1" indent="-514350">
              <a:buFont typeface="+mj-lt"/>
              <a:buAutoNum type="arabicPeriod"/>
              <a:defRPr/>
            </a:pPr>
            <a:r>
              <a:rPr lang="en-US" altLang="en-US" sz="3200" b="1" spc="300" dirty="0" smtClean="0"/>
              <a:t>K-5, 6-8, 9-12 (current configuration)</a:t>
            </a:r>
          </a:p>
          <a:p>
            <a:pPr marL="1008126" lvl="1" indent="-514350">
              <a:buFont typeface="+mj-lt"/>
              <a:buAutoNum type="arabicPeriod"/>
              <a:defRPr/>
            </a:pPr>
            <a:r>
              <a:rPr lang="en-US" altLang="en-US" sz="3200" b="1" spc="300" dirty="0" smtClean="0"/>
              <a:t>K-4, 5-8, 9-12</a:t>
            </a:r>
          </a:p>
          <a:p>
            <a:pPr marL="1008126" lvl="1" indent="-514350">
              <a:buFont typeface="+mj-lt"/>
              <a:buAutoNum type="arabicPeriod"/>
              <a:defRPr/>
            </a:pPr>
            <a:r>
              <a:rPr lang="en-US" altLang="en-US" sz="3200" b="1" spc="300" dirty="0" smtClean="0"/>
              <a:t>K-3, 4-7, 8-12</a:t>
            </a:r>
          </a:p>
          <a:p>
            <a:pPr marL="1008126" lvl="1" indent="-514350">
              <a:buFont typeface="+mj-lt"/>
              <a:buAutoNum type="arabicPeriod"/>
              <a:defRPr/>
            </a:pPr>
            <a:r>
              <a:rPr lang="en-US" altLang="en-US" sz="3200" b="1" spc="300" dirty="0" smtClean="0"/>
              <a:t>K-2, 3-6, 7-12</a:t>
            </a:r>
          </a:p>
          <a:p>
            <a:pPr>
              <a:defRPr/>
            </a:pPr>
            <a:r>
              <a:rPr lang="en-US" altLang="en-US" sz="3200" b="1" spc="300" dirty="0" smtClean="0"/>
              <a:t> 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endParaRPr lang="en-US" altLang="en-US" sz="2400" b="1" spc="300" dirty="0" smtClean="0"/>
          </a:p>
          <a:p>
            <a:pPr>
              <a:lnSpc>
                <a:spcPct val="150000"/>
              </a:lnSpc>
              <a:defRPr/>
            </a:pPr>
            <a:endParaRPr lang="en-US" altLang="en-US" sz="2400" b="1" spc="300" dirty="0"/>
          </a:p>
        </p:txBody>
      </p:sp>
    </p:spTree>
    <p:extLst>
      <p:ext uri="{BB962C8B-B14F-4D97-AF65-F5344CB8AC3E}">
        <p14:creationId xmlns:p14="http://schemas.microsoft.com/office/powerpoint/2010/main" val="5986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7656946" y="273729"/>
            <a:ext cx="471882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CURRENT CONFIGURATION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833" y="2355085"/>
            <a:ext cx="562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Suggested Capital Improvements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06256"/>
              </p:ext>
            </p:extLst>
          </p:nvPr>
        </p:nvGraphicFramePr>
        <p:xfrm>
          <a:off x="109833" y="2878305"/>
          <a:ext cx="12488567" cy="472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2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96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Jersey Shore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Replace domestic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hot water heater.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3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Avis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Toilet room upgrades for ADA. Masonry restoration, replace dock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door,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Replace control system.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Mechanical electrical, plumbing replacement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with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code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compliant return air system.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71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Salladasburg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Remove stairs to upper tier, Replace 11,060 SF of roofing on the building and 2,500 SF on the canopy, Masonry restoration, Repair EIFS system at library window replace interior doors.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Replace: unit ventilators, boiler, pumps,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return air system, combustion air to boiler room,  domestic hot water system.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Consider complete mechanical system replacement.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Replace electrical distribution panelboard, provide a remote generator annunciator panel.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32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Middle School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Restore or replace lockers.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Inspect and repair masonry chimney</a:t>
                      </a: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Replace 60 ton chiller that serves the auditorium and admin areas.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dd combustion air intake for emergency generator.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719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High School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Demolish Johnson house and provide additional parking,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replace interior doors, replace science lab casework and equipment</a:t>
                      </a:r>
                      <a:endParaRPr lang="en-US" sz="14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Add HVAC system for storage space that was converted to classrooms, replace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boilers, replace air handlers, replace natatorium HVAC system,  replace relief air system, provide kiln ventilation, provide dedicated (ductless split) AC to data and computer rooms.  Upgrade plumbing fixtures for ADA compliance.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Replace 1982 electrical switchboard</a:t>
                      </a:r>
                      <a:endParaRPr lang="en-US" sz="1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964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Administration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Replace 4 rooftop units.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1" y="366615"/>
            <a:ext cx="5088633" cy="1693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83" y="2060575"/>
            <a:ext cx="2776681" cy="38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>
          <a:xfrm>
            <a:off x="10852726" y="273729"/>
            <a:ext cx="1523043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OPTION A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8524" y="852401"/>
            <a:ext cx="56220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Estimated Costs: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306001"/>
              </p:ext>
            </p:extLst>
          </p:nvPr>
        </p:nvGraphicFramePr>
        <p:xfrm>
          <a:off x="5529199" y="1529509"/>
          <a:ext cx="684657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Option A: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Close DAO,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move to High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Implementation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D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Renovate HS E- wing lower level, Relocate Central Data Center, Relocate Culinary Arts CTE,  Relocate Science Labs, Construct warehouse  </a:t>
                      </a:r>
                    </a:p>
                    <a:p>
                      <a:pPr algn="r"/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$1,100,000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$2,300,000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7" y="852401"/>
            <a:ext cx="5045548" cy="1643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09" y="2496155"/>
            <a:ext cx="2845586" cy="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6746" y="1279078"/>
            <a:ext cx="99335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INTRODUCTION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21</a:t>
            </a:r>
            <a:r>
              <a:rPr lang="en-US" altLang="en-US" sz="3200" b="1" spc="300" baseline="30000" dirty="0" smtClean="0"/>
              <a:t>st</a:t>
            </a:r>
            <a:r>
              <a:rPr lang="en-US" altLang="en-US" sz="3200" b="1" spc="300" dirty="0" smtClean="0"/>
              <a:t> CENTURY EDUCATIONAL FACILITY DESIGN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DEMOGRAPHIC ANALYSIS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BUILDING CONDITONS AND EVALUATIONS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BENCHMARK ANALYSIS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r>
              <a:rPr lang="en-US" altLang="en-US" sz="3200" b="1" spc="300" dirty="0" smtClean="0"/>
              <a:t>OPTIONS</a:t>
            </a:r>
          </a:p>
          <a:p>
            <a:pPr marL="457200" indent="-457200">
              <a:lnSpc>
                <a:spcPct val="150000"/>
              </a:lnSpc>
              <a:buAutoNum type="arabicPlain"/>
              <a:defRPr/>
            </a:pPr>
            <a:endParaRPr lang="en-US" altLang="en-US" sz="2400" b="1" spc="300" dirty="0" smtClean="0"/>
          </a:p>
          <a:p>
            <a:pPr>
              <a:lnSpc>
                <a:spcPct val="150000"/>
              </a:lnSpc>
              <a:defRPr/>
            </a:pPr>
            <a:endParaRPr lang="en-US" altLang="en-US" sz="2400" b="1" spc="300" dirty="0"/>
          </a:p>
        </p:txBody>
      </p:sp>
    </p:spTree>
    <p:extLst>
      <p:ext uri="{BB962C8B-B14F-4D97-AF65-F5344CB8AC3E}">
        <p14:creationId xmlns:p14="http://schemas.microsoft.com/office/powerpoint/2010/main" val="17239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10852726" y="273729"/>
            <a:ext cx="1523043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OPTION B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8524" y="852401"/>
            <a:ext cx="56220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Estimated Costs: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38535"/>
              </p:ext>
            </p:extLst>
          </p:nvPr>
        </p:nvGraphicFramePr>
        <p:xfrm>
          <a:off x="5529199" y="1529509"/>
          <a:ext cx="684657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Option B: 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Close Avis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Implementation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Minor Middle School modifications (Scenario 3 &amp; 4 only)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$50,000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852401"/>
            <a:ext cx="5073427" cy="5915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3691" y="3164015"/>
            <a:ext cx="705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Note:  This option would require re-districting of elementary students in grade level configuration 1 unless additional classrooms are added to JSE.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10852726" y="273729"/>
            <a:ext cx="1523043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OPTION C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8524" y="852401"/>
            <a:ext cx="56220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Estimated Costs: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946765"/>
              </p:ext>
            </p:extLst>
          </p:nvPr>
        </p:nvGraphicFramePr>
        <p:xfrm>
          <a:off x="5529199" y="1529509"/>
          <a:ext cx="684657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Option C: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Close Salladasburg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Implementation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Minor Middle School modifications (Scenario 3 &amp; 4 only)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$50,000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3" y="852401"/>
            <a:ext cx="5075111" cy="5917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3691" y="3164015"/>
            <a:ext cx="705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Note:  This option would require re-districting of elementary students in grade level configuration 1 unless additional classrooms are added to JSE.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10852726" y="273729"/>
            <a:ext cx="1523043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OPTION D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8524" y="852401"/>
            <a:ext cx="56220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Estimated Costs: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137671"/>
              </p:ext>
            </p:extLst>
          </p:nvPr>
        </p:nvGraphicFramePr>
        <p:xfrm>
          <a:off x="5529199" y="1529509"/>
          <a:ext cx="684657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Option D: 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Close Avis and Salladasburg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Implementation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Minor Middle School modifications (Scenario 3 &amp; 4 only)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$50,000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9" y="852401"/>
            <a:ext cx="5083032" cy="5927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3691" y="3164015"/>
            <a:ext cx="705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Note:  There is insufficient elementary level capacity in grade level configurations 1 and 2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4766310" y="273729"/>
            <a:ext cx="7609459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POSSIBLE FUTURE RENOVATIONS  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34569"/>
              </p:ext>
            </p:extLst>
          </p:nvPr>
        </p:nvGraphicFramePr>
        <p:xfrm>
          <a:off x="2324181" y="1501800"/>
          <a:ext cx="7826582" cy="429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2380"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8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0-5 year costs</a:t>
                      </a:r>
                    </a:p>
                    <a:p>
                      <a:pPr algn="l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8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Renovate Avis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$5,400,000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$7,500,000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8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5-10 year costs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38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Renovate High School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$22,100,000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$31,100,000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D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10-15 year costs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38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Renovate Middle School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$16,000,000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$22,600,000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42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Total estimated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0-15 year cost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$43,500,000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$61,200,000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6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255" y="5117499"/>
            <a:ext cx="9791918" cy="1064778"/>
          </a:xfrm>
        </p:spPr>
        <p:txBody>
          <a:bodyPr>
            <a:noAutofit/>
          </a:bodyPr>
          <a:lstStyle/>
          <a:p>
            <a:r>
              <a:rPr lang="en-US" dirty="0" smtClean="0"/>
              <a:t>  </a:t>
            </a:r>
            <a:r>
              <a:rPr lang="en-US" dirty="0"/>
              <a:t>21st CENTURY EDUCATIONAL FACILITY DESIGN</a:t>
            </a:r>
          </a:p>
        </p:txBody>
      </p:sp>
    </p:spTree>
    <p:extLst>
      <p:ext uri="{BB962C8B-B14F-4D97-AF65-F5344CB8AC3E}">
        <p14:creationId xmlns:p14="http://schemas.microsoft.com/office/powerpoint/2010/main" val="2277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198220" y="4055780"/>
            <a:ext cx="76852" cy="14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350" tIns="29675" rIns="59350" bIns="29675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793" baseline="-25000">
              <a:solidFill>
                <a:schemeClr val="tx1"/>
              </a:solidFill>
              <a:latin typeface="Futura Lt BT" pitchFamily="34" charset="0"/>
              <a:ea typeface="ヒラギノ角ゴ Pro W3" pitchFamily="48" charset="-128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169157" y="4487542"/>
            <a:ext cx="8200535" cy="734036"/>
          </a:xfrm>
          <a:prstGeom prst="rightArrow">
            <a:avLst/>
          </a:prstGeom>
          <a:solidFill>
            <a:srgbClr val="00A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50" tIns="29675" rIns="59350" bIns="29675" rtlCol="0" anchor="ctr"/>
          <a:lstStyle/>
          <a:p>
            <a:pPr algn="ctr"/>
            <a:r>
              <a:rPr lang="en-US" sz="2203" dirty="0">
                <a:solidFill>
                  <a:schemeClr val="tx1"/>
                </a:solidFill>
              </a:rPr>
              <a:t>Priority Shifts in the educational environment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465247"/>
              </p:ext>
            </p:extLst>
          </p:nvPr>
        </p:nvGraphicFramePr>
        <p:xfrm>
          <a:off x="2455118" y="5139001"/>
          <a:ext cx="3729782" cy="22351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4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From</a:t>
                      </a:r>
                      <a:endParaRPr lang="en-US" sz="1800" dirty="0"/>
                    </a:p>
                  </a:txBody>
                  <a:tcPr marL="52994" marR="52994" marT="35329" marB="35329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</a:t>
                      </a:r>
                      <a:endParaRPr lang="en-US" sz="1600" dirty="0"/>
                    </a:p>
                  </a:txBody>
                  <a:tcPr marL="52994" marR="52994" marT="35329" marB="35329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Teacher centric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Student centric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Passive learning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Active learning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Focus on 3 </a:t>
                      </a:r>
                      <a:r>
                        <a:rPr lang="en-US" sz="1400" dirty="0" err="1" smtClean="0"/>
                        <a:t>Rs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Develop 4 Cs </a:t>
                      </a:r>
                      <a:r>
                        <a:rPr lang="en-US" sz="800" baseline="0" dirty="0" smtClean="0"/>
                        <a:t>(Critical thinking, Collaboration, Creativity, Communication</a:t>
                      </a:r>
                      <a:endParaRPr lang="en-US" sz="8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Learn in classroom 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Learn anywhere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3005424" y="4897738"/>
          <a:ext cx="3656392" cy="23320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3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From</a:t>
                      </a:r>
                      <a:endParaRPr lang="en-US" sz="18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</a:t>
                      </a:r>
                      <a:endParaRPr lang="en-US" sz="16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Limited Technology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Ubiquitous technology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Assertive assessment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Demonstrative assessment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Curriculum fragmented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Curriculum integrated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Conformity expected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Individuality celebrated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rot="19859086" flipV="1">
            <a:off x="8589183" y="2229617"/>
            <a:ext cx="58250" cy="35328"/>
          </a:xfrm>
          <a:prstGeom prst="rect">
            <a:avLst/>
          </a:prstGeom>
          <a:solidFill>
            <a:schemeClr val="bg1"/>
          </a:solidFill>
          <a:ln w="25400">
            <a:noFill/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9350" tIns="29675" rIns="59350" bIns="29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03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68761"/>
              </p:ext>
            </p:extLst>
          </p:nvPr>
        </p:nvGraphicFramePr>
        <p:xfrm>
          <a:off x="6345316" y="5132015"/>
          <a:ext cx="3650021" cy="22421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8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2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From</a:t>
                      </a:r>
                      <a:endParaRPr lang="en-US" sz="1800" dirty="0"/>
                    </a:p>
                  </a:txBody>
                  <a:tcPr marL="52994" marR="52994" marT="35329" marB="35329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</a:t>
                      </a:r>
                      <a:endParaRPr lang="en-US" sz="1600" dirty="0"/>
                    </a:p>
                  </a:txBody>
                  <a:tcPr marL="52994" marR="52994" marT="35329" marB="35329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Limited Technology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Ubiquitous Technology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Assertive</a:t>
                      </a:r>
                      <a:r>
                        <a:rPr lang="en-US" sz="1400" baseline="0" dirty="0" smtClean="0"/>
                        <a:t> Assessment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Demonstrative Assessment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8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Curriculum</a:t>
                      </a:r>
                      <a:r>
                        <a:rPr lang="en-US" sz="1400" baseline="0" dirty="0" smtClean="0"/>
                        <a:t> Fragmented</a:t>
                      </a:r>
                      <a:endParaRPr lang="en-US" sz="14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Curriculum Integration</a:t>
                      </a:r>
                      <a:endParaRPr lang="en-US" sz="800" dirty="0"/>
                    </a:p>
                  </a:txBody>
                  <a:tcPr marL="52994" marR="52994" marT="35329" marB="35329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8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Conformity Expected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Individually Celebrated</a:t>
                      </a:r>
                      <a:endParaRPr lang="en-US" sz="1400" dirty="0"/>
                    </a:p>
                  </a:txBody>
                  <a:tcPr marL="52994" marR="52994" marT="35329" marB="353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/>
          <a:stretch/>
        </p:blipFill>
        <p:spPr>
          <a:xfrm>
            <a:off x="2329577" y="0"/>
            <a:ext cx="7421991" cy="46007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84" y="-69088"/>
            <a:ext cx="673608" cy="207264"/>
          </a:xfrm>
          <a:prstGeom prst="rect">
            <a:avLst/>
          </a:prstGeom>
          <a:solidFill>
            <a:srgbClr val="FFFFFF"/>
          </a:solidFill>
          <a:ln w="25400">
            <a:noFill/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32" tIns="51816" rIns="103632" bIns="518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03"/>
          </a:p>
        </p:txBody>
      </p:sp>
      <p:sp>
        <p:nvSpPr>
          <p:cNvPr id="20" name="Rectangle 19"/>
          <p:cNvSpPr/>
          <p:nvPr/>
        </p:nvSpPr>
        <p:spPr>
          <a:xfrm>
            <a:off x="6968233" y="-546647"/>
            <a:ext cx="3704208" cy="1133854"/>
          </a:xfrm>
          <a:prstGeom prst="rect">
            <a:avLst/>
          </a:prstGeom>
          <a:solidFill>
            <a:srgbClr val="FFFFFF"/>
          </a:solidFill>
          <a:ln w="25400">
            <a:noFill/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32" tIns="51816" rIns="103632" bIns="518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03"/>
          </a:p>
        </p:txBody>
      </p:sp>
      <p:sp>
        <p:nvSpPr>
          <p:cNvPr id="21" name="Rectangle 20"/>
          <p:cNvSpPr/>
          <p:nvPr/>
        </p:nvSpPr>
        <p:spPr>
          <a:xfrm>
            <a:off x="8531310" y="529521"/>
            <a:ext cx="1341571" cy="715647"/>
          </a:xfrm>
          <a:prstGeom prst="rect">
            <a:avLst/>
          </a:prstGeom>
          <a:solidFill>
            <a:srgbClr val="FFFFFF"/>
          </a:solidFill>
          <a:ln w="25400">
            <a:noFill/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3632" tIns="51816" rIns="103632" bIns="518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03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8713694" y="400091"/>
            <a:ext cx="3685961" cy="400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>
                <a:solidFill>
                  <a:schemeClr val="tx2"/>
                </a:solidFill>
              </a:rPr>
              <a:t>21ST CENTURY LEARNING</a:t>
            </a:r>
          </a:p>
        </p:txBody>
      </p:sp>
    </p:spTree>
    <p:extLst>
      <p:ext uri="{BB962C8B-B14F-4D97-AF65-F5344CB8AC3E}">
        <p14:creationId xmlns:p14="http://schemas.microsoft.com/office/powerpoint/2010/main" val="3476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8412" b="3512"/>
          <a:stretch/>
        </p:blipFill>
        <p:spPr>
          <a:xfrm>
            <a:off x="236485" y="386497"/>
            <a:ext cx="6084335" cy="443896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964" r="7940" b="3626"/>
          <a:stretch/>
        </p:blipFill>
        <p:spPr>
          <a:xfrm>
            <a:off x="6159599" y="2695255"/>
            <a:ext cx="6505589" cy="47690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79822" y="3109422"/>
            <a:ext cx="4777287" cy="3163187"/>
            <a:chOff x="6679822" y="3109422"/>
            <a:chExt cx="4777287" cy="3163187"/>
          </a:xfrm>
        </p:grpSpPr>
        <p:sp>
          <p:nvSpPr>
            <p:cNvPr id="10" name="Freeform 9"/>
            <p:cNvSpPr/>
            <p:nvPr/>
          </p:nvSpPr>
          <p:spPr>
            <a:xfrm>
              <a:off x="6679822" y="3564027"/>
              <a:ext cx="4777287" cy="2572643"/>
            </a:xfrm>
            <a:custGeom>
              <a:avLst/>
              <a:gdLst>
                <a:gd name="connsiteX0" fmla="*/ 0 w 6629400"/>
                <a:gd name="connsiteY0" fmla="*/ 3305175 h 3629025"/>
                <a:gd name="connsiteX1" fmla="*/ 0 w 6629400"/>
                <a:gd name="connsiteY1" fmla="*/ 3305175 h 3629025"/>
                <a:gd name="connsiteX2" fmla="*/ 3371850 w 6629400"/>
                <a:gd name="connsiteY2" fmla="*/ 1704975 h 3629025"/>
                <a:gd name="connsiteX3" fmla="*/ 3352800 w 6629400"/>
                <a:gd name="connsiteY3" fmla="*/ 1428750 h 3629025"/>
                <a:gd name="connsiteX4" fmla="*/ 2809875 w 6629400"/>
                <a:gd name="connsiteY4" fmla="*/ 571500 h 3629025"/>
                <a:gd name="connsiteX5" fmla="*/ 4143375 w 6629400"/>
                <a:gd name="connsiteY5" fmla="*/ 0 h 3629025"/>
                <a:gd name="connsiteX6" fmla="*/ 4352925 w 6629400"/>
                <a:gd name="connsiteY6" fmla="*/ 342900 h 3629025"/>
                <a:gd name="connsiteX7" fmla="*/ 4400550 w 6629400"/>
                <a:gd name="connsiteY7" fmla="*/ 57150 h 3629025"/>
                <a:gd name="connsiteX8" fmla="*/ 4705350 w 6629400"/>
                <a:gd name="connsiteY8" fmla="*/ 428625 h 3629025"/>
                <a:gd name="connsiteX9" fmla="*/ 4657725 w 6629400"/>
                <a:gd name="connsiteY9" fmla="*/ 704850 h 3629025"/>
                <a:gd name="connsiteX10" fmla="*/ 4752975 w 6629400"/>
                <a:gd name="connsiteY10" fmla="*/ 800100 h 3629025"/>
                <a:gd name="connsiteX11" fmla="*/ 4667250 w 6629400"/>
                <a:gd name="connsiteY11" fmla="*/ 857250 h 3629025"/>
                <a:gd name="connsiteX12" fmla="*/ 4486275 w 6629400"/>
                <a:gd name="connsiteY12" fmla="*/ 1057275 h 3629025"/>
                <a:gd name="connsiteX13" fmla="*/ 4610100 w 6629400"/>
                <a:gd name="connsiteY13" fmla="*/ 1238250 h 3629025"/>
                <a:gd name="connsiteX14" fmla="*/ 5705475 w 6629400"/>
                <a:gd name="connsiteY14" fmla="*/ 723900 h 3629025"/>
                <a:gd name="connsiteX15" fmla="*/ 5657850 w 6629400"/>
                <a:gd name="connsiteY15" fmla="*/ 600075 h 3629025"/>
                <a:gd name="connsiteX16" fmla="*/ 6400800 w 6629400"/>
                <a:gd name="connsiteY16" fmla="*/ 238125 h 3629025"/>
                <a:gd name="connsiteX17" fmla="*/ 6629400 w 6629400"/>
                <a:gd name="connsiteY17" fmla="*/ 476250 h 3629025"/>
                <a:gd name="connsiteX18" fmla="*/ 6381750 w 6629400"/>
                <a:gd name="connsiteY18" fmla="*/ 571500 h 3629025"/>
                <a:gd name="connsiteX19" fmla="*/ 6524625 w 6629400"/>
                <a:gd name="connsiteY19" fmla="*/ 676275 h 3629025"/>
                <a:gd name="connsiteX20" fmla="*/ 885825 w 6629400"/>
                <a:gd name="connsiteY20" fmla="*/ 3457575 h 3629025"/>
                <a:gd name="connsiteX21" fmla="*/ 866775 w 6629400"/>
                <a:gd name="connsiteY21" fmla="*/ 3371850 h 3629025"/>
                <a:gd name="connsiteX22" fmla="*/ 723900 w 6629400"/>
                <a:gd name="connsiteY22" fmla="*/ 3333750 h 3629025"/>
                <a:gd name="connsiteX23" fmla="*/ 104775 w 6629400"/>
                <a:gd name="connsiteY23" fmla="*/ 3629025 h 3629025"/>
                <a:gd name="connsiteX24" fmla="*/ 0 w 6629400"/>
                <a:gd name="connsiteY24" fmla="*/ 3305175 h 362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29400" h="3629025">
                  <a:moveTo>
                    <a:pt x="0" y="3305175"/>
                  </a:moveTo>
                  <a:lnTo>
                    <a:pt x="0" y="3305175"/>
                  </a:lnTo>
                  <a:lnTo>
                    <a:pt x="3371850" y="1704975"/>
                  </a:lnTo>
                  <a:lnTo>
                    <a:pt x="3352800" y="1428750"/>
                  </a:lnTo>
                  <a:lnTo>
                    <a:pt x="2809875" y="571500"/>
                  </a:lnTo>
                  <a:lnTo>
                    <a:pt x="4143375" y="0"/>
                  </a:lnTo>
                  <a:lnTo>
                    <a:pt x="4352925" y="342900"/>
                  </a:lnTo>
                  <a:lnTo>
                    <a:pt x="4400550" y="57150"/>
                  </a:lnTo>
                  <a:lnTo>
                    <a:pt x="4705350" y="428625"/>
                  </a:lnTo>
                  <a:lnTo>
                    <a:pt x="4657725" y="704850"/>
                  </a:lnTo>
                  <a:lnTo>
                    <a:pt x="4752975" y="800100"/>
                  </a:lnTo>
                  <a:lnTo>
                    <a:pt x="4667250" y="857250"/>
                  </a:lnTo>
                  <a:lnTo>
                    <a:pt x="4486275" y="1057275"/>
                  </a:lnTo>
                  <a:lnTo>
                    <a:pt x="4610100" y="1238250"/>
                  </a:lnTo>
                  <a:lnTo>
                    <a:pt x="5705475" y="723900"/>
                  </a:lnTo>
                  <a:lnTo>
                    <a:pt x="5657850" y="600075"/>
                  </a:lnTo>
                  <a:lnTo>
                    <a:pt x="6400800" y="238125"/>
                  </a:lnTo>
                  <a:lnTo>
                    <a:pt x="6629400" y="476250"/>
                  </a:lnTo>
                  <a:lnTo>
                    <a:pt x="6381750" y="571500"/>
                  </a:lnTo>
                  <a:lnTo>
                    <a:pt x="6524625" y="676275"/>
                  </a:lnTo>
                  <a:lnTo>
                    <a:pt x="885825" y="3457575"/>
                  </a:lnTo>
                  <a:lnTo>
                    <a:pt x="866775" y="3371850"/>
                  </a:lnTo>
                  <a:lnTo>
                    <a:pt x="723900" y="3333750"/>
                  </a:lnTo>
                  <a:lnTo>
                    <a:pt x="104775" y="3629025"/>
                  </a:lnTo>
                  <a:lnTo>
                    <a:pt x="0" y="3305175"/>
                  </a:lnTo>
                  <a:close/>
                </a:path>
              </a:pathLst>
            </a:custGeom>
            <a:solidFill>
              <a:srgbClr val="92D050">
                <a:alpha val="50196"/>
              </a:srgbClr>
            </a:solidFill>
            <a:ln w="25400">
              <a:solidFill>
                <a:srgbClr val="92D050">
                  <a:alpha val="67000"/>
                </a:srgbClr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2994" tIns="26497" rIns="52994" bIns="264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44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942454" y="4683446"/>
              <a:ext cx="1841755" cy="1589163"/>
            </a:xfrm>
            <a:custGeom>
              <a:avLst/>
              <a:gdLst>
                <a:gd name="connsiteX0" fmla="*/ 0 w 2514600"/>
                <a:gd name="connsiteY0" fmla="*/ 981075 h 2162175"/>
                <a:gd name="connsiteX1" fmla="*/ 0 w 2514600"/>
                <a:gd name="connsiteY1" fmla="*/ 981075 h 2162175"/>
                <a:gd name="connsiteX2" fmla="*/ 1047750 w 2514600"/>
                <a:gd name="connsiteY2" fmla="*/ 476250 h 2162175"/>
                <a:gd name="connsiteX3" fmla="*/ 1104900 w 2514600"/>
                <a:gd name="connsiteY3" fmla="*/ 238125 h 2162175"/>
                <a:gd name="connsiteX4" fmla="*/ 1562100 w 2514600"/>
                <a:gd name="connsiteY4" fmla="*/ 0 h 2162175"/>
                <a:gd name="connsiteX5" fmla="*/ 1485900 w 2514600"/>
                <a:gd name="connsiteY5" fmla="*/ 247650 h 2162175"/>
                <a:gd name="connsiteX6" fmla="*/ 1752600 w 2514600"/>
                <a:gd name="connsiteY6" fmla="*/ 95250 h 2162175"/>
                <a:gd name="connsiteX7" fmla="*/ 2514600 w 2514600"/>
                <a:gd name="connsiteY7" fmla="*/ 1104900 h 2162175"/>
                <a:gd name="connsiteX8" fmla="*/ 638175 w 2514600"/>
                <a:gd name="connsiteY8" fmla="*/ 2162175 h 2162175"/>
                <a:gd name="connsiteX9" fmla="*/ 0 w 2514600"/>
                <a:gd name="connsiteY9" fmla="*/ 9810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4600" h="2162175">
                  <a:moveTo>
                    <a:pt x="0" y="981075"/>
                  </a:moveTo>
                  <a:lnTo>
                    <a:pt x="0" y="981075"/>
                  </a:lnTo>
                  <a:lnTo>
                    <a:pt x="1047750" y="476250"/>
                  </a:lnTo>
                  <a:lnTo>
                    <a:pt x="1104900" y="238125"/>
                  </a:lnTo>
                  <a:lnTo>
                    <a:pt x="1562100" y="0"/>
                  </a:lnTo>
                  <a:lnTo>
                    <a:pt x="1485900" y="247650"/>
                  </a:lnTo>
                  <a:lnTo>
                    <a:pt x="1752600" y="95250"/>
                  </a:lnTo>
                  <a:lnTo>
                    <a:pt x="2514600" y="1104900"/>
                  </a:lnTo>
                  <a:lnTo>
                    <a:pt x="638175" y="2162175"/>
                  </a:lnTo>
                  <a:lnTo>
                    <a:pt x="0" y="981075"/>
                  </a:lnTo>
                  <a:close/>
                </a:path>
              </a:pathLst>
            </a:custGeom>
            <a:solidFill>
              <a:srgbClr val="92D050">
                <a:alpha val="50196"/>
              </a:srgbClr>
            </a:solidFill>
            <a:ln w="25400">
              <a:solidFill>
                <a:srgbClr val="92D050">
                  <a:alpha val="67000"/>
                </a:srgbClr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2994" tIns="26497" rIns="52994" bIns="264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44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800293" y="3109422"/>
              <a:ext cx="1254981" cy="852174"/>
            </a:xfrm>
            <a:custGeom>
              <a:avLst/>
              <a:gdLst>
                <a:gd name="connsiteX0" fmla="*/ 0 w 1733550"/>
                <a:gd name="connsiteY0" fmla="*/ 485775 h 1190625"/>
                <a:gd name="connsiteX1" fmla="*/ 1171575 w 1733550"/>
                <a:gd name="connsiteY1" fmla="*/ 0 h 1190625"/>
                <a:gd name="connsiteX2" fmla="*/ 1733550 w 1733550"/>
                <a:gd name="connsiteY2" fmla="*/ 676275 h 1190625"/>
                <a:gd name="connsiteX3" fmla="*/ 552450 w 1733550"/>
                <a:gd name="connsiteY3" fmla="*/ 1190625 h 1190625"/>
                <a:gd name="connsiteX4" fmla="*/ 0 w 1733550"/>
                <a:gd name="connsiteY4" fmla="*/ 485775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1190625">
                  <a:moveTo>
                    <a:pt x="0" y="485775"/>
                  </a:moveTo>
                  <a:lnTo>
                    <a:pt x="1171575" y="0"/>
                  </a:lnTo>
                  <a:lnTo>
                    <a:pt x="1733550" y="676275"/>
                  </a:lnTo>
                  <a:lnTo>
                    <a:pt x="552450" y="1190625"/>
                  </a:lnTo>
                  <a:lnTo>
                    <a:pt x="0" y="485775"/>
                  </a:lnTo>
                  <a:close/>
                </a:path>
              </a:pathLst>
            </a:custGeom>
            <a:solidFill>
              <a:srgbClr val="92D050">
                <a:alpha val="50196"/>
              </a:srgbClr>
            </a:solidFill>
            <a:ln w="25400">
              <a:solidFill>
                <a:srgbClr val="92D050">
                  <a:alpha val="67000"/>
                </a:srgbClr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2994" tIns="26497" rIns="52994" bIns="2649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44"/>
            </a:p>
          </p:txBody>
        </p:sp>
      </p:grpSp>
      <p:sp>
        <p:nvSpPr>
          <p:cNvPr id="21" name="Right Arrow 20"/>
          <p:cNvSpPr/>
          <p:nvPr/>
        </p:nvSpPr>
        <p:spPr>
          <a:xfrm rot="1840084">
            <a:off x="5187597" y="3311676"/>
            <a:ext cx="1727762" cy="495456"/>
          </a:xfrm>
          <a:prstGeom prst="rightArrow">
            <a:avLst/>
          </a:prstGeom>
          <a:solidFill>
            <a:srgbClr val="92D050"/>
          </a:solidFill>
          <a:ln w="25400">
            <a:solidFill>
              <a:srgbClr val="92D050">
                <a:alpha val="67000"/>
              </a:srgbClr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994" tIns="26497" rIns="52994" bIns="264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44"/>
          </a:p>
        </p:txBody>
      </p:sp>
      <p:sp>
        <p:nvSpPr>
          <p:cNvPr id="23" name="Rectangle 22"/>
          <p:cNvSpPr/>
          <p:nvPr/>
        </p:nvSpPr>
        <p:spPr>
          <a:xfrm>
            <a:off x="6320820" y="1048474"/>
            <a:ext cx="55774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414141"/>
                </a:solidFill>
              </a:rPr>
              <a:t>Mass </a:t>
            </a:r>
            <a:r>
              <a:rPr lang="en-US" sz="1800" dirty="0">
                <a:solidFill>
                  <a:srgbClr val="414141"/>
                </a:solidFill>
              </a:rPr>
              <a:t>production of education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414141"/>
                </a:solidFill>
              </a:rPr>
              <a:t>One size fits all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414141"/>
                </a:solidFill>
              </a:rPr>
              <a:t>Learning environment had no impact on outcomes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414141"/>
                </a:solidFill>
              </a:rPr>
              <a:t>No foreseeable need for change = fixed</a:t>
            </a:r>
          </a:p>
          <a:p>
            <a:pPr lvl="0">
              <a:lnSpc>
                <a:spcPct val="150000"/>
              </a:lnSpc>
            </a:pPr>
            <a:endParaRPr lang="en-US" sz="1800" dirty="0">
              <a:solidFill>
                <a:srgbClr val="414141"/>
              </a:solidFill>
            </a:endParaRPr>
          </a:p>
          <a:p>
            <a:pPr lvl="0">
              <a:lnSpc>
                <a:spcPct val="150000"/>
              </a:lnSpc>
            </a:pPr>
            <a:endParaRPr lang="en-US" sz="1800" dirty="0">
              <a:solidFill>
                <a:srgbClr val="4141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5145" y="5674863"/>
            <a:ext cx="47940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800" dirty="0" smtClean="0">
                <a:solidFill>
                  <a:srgbClr val="414141"/>
                </a:solidFill>
              </a:rPr>
              <a:t>Mass </a:t>
            </a:r>
            <a:r>
              <a:rPr lang="en-US" sz="1800" dirty="0">
                <a:solidFill>
                  <a:srgbClr val="414141"/>
                </a:solidFill>
              </a:rPr>
              <a:t>customization of education</a:t>
            </a:r>
          </a:p>
          <a:p>
            <a:pPr algn="r">
              <a:lnSpc>
                <a:spcPct val="150000"/>
              </a:lnSpc>
            </a:pPr>
            <a:r>
              <a:rPr lang="en-US" sz="1800" dirty="0">
                <a:solidFill>
                  <a:srgbClr val="414141"/>
                </a:solidFill>
              </a:rPr>
              <a:t>Learning environment impacts outcomes</a:t>
            </a:r>
          </a:p>
          <a:p>
            <a:pPr algn="r">
              <a:lnSpc>
                <a:spcPct val="150000"/>
              </a:lnSpc>
            </a:pPr>
            <a:r>
              <a:rPr lang="en-US" sz="1800" dirty="0">
                <a:solidFill>
                  <a:srgbClr val="414141"/>
                </a:solidFill>
              </a:rPr>
              <a:t>Change = </a:t>
            </a:r>
            <a:r>
              <a:rPr lang="en-US" sz="1800" dirty="0" smtClean="0">
                <a:solidFill>
                  <a:srgbClr val="414141"/>
                </a:solidFill>
              </a:rPr>
              <a:t>flexibility</a:t>
            </a:r>
            <a:endParaRPr lang="en-US" sz="1800" dirty="0">
              <a:solidFill>
                <a:srgbClr val="414141"/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8713694" y="400091"/>
            <a:ext cx="3685961" cy="400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>
                <a:solidFill>
                  <a:schemeClr val="tx2"/>
                </a:solidFill>
              </a:rPr>
              <a:t>21ST CENTURY LEARNING</a:t>
            </a:r>
          </a:p>
        </p:txBody>
      </p:sp>
      <p:sp>
        <p:nvSpPr>
          <p:cNvPr id="29" name="Freeform 28"/>
          <p:cNvSpPr/>
          <p:nvPr/>
        </p:nvSpPr>
        <p:spPr>
          <a:xfrm>
            <a:off x="840259" y="1363914"/>
            <a:ext cx="4434930" cy="2200113"/>
          </a:xfrm>
          <a:custGeom>
            <a:avLst/>
            <a:gdLst>
              <a:gd name="connsiteX0" fmla="*/ 0 w 6198919"/>
              <a:gd name="connsiteY0" fmla="*/ 2850078 h 3123211"/>
              <a:gd name="connsiteX1" fmla="*/ 5937662 w 6198919"/>
              <a:gd name="connsiteY1" fmla="*/ 0 h 3123211"/>
              <a:gd name="connsiteX2" fmla="*/ 6198919 w 6198919"/>
              <a:gd name="connsiteY2" fmla="*/ 285008 h 3123211"/>
              <a:gd name="connsiteX3" fmla="*/ 771896 w 6198919"/>
              <a:gd name="connsiteY3" fmla="*/ 2980707 h 3123211"/>
              <a:gd name="connsiteX4" fmla="*/ 700644 w 6198919"/>
              <a:gd name="connsiteY4" fmla="*/ 2861954 h 3123211"/>
              <a:gd name="connsiteX5" fmla="*/ 95002 w 6198919"/>
              <a:gd name="connsiteY5" fmla="*/ 3123211 h 3123211"/>
              <a:gd name="connsiteX6" fmla="*/ 0 w 6198919"/>
              <a:gd name="connsiteY6" fmla="*/ 2850078 h 312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8919" h="3123211">
                <a:moveTo>
                  <a:pt x="0" y="2850078"/>
                </a:moveTo>
                <a:lnTo>
                  <a:pt x="5937662" y="0"/>
                </a:lnTo>
                <a:lnTo>
                  <a:pt x="6198919" y="285008"/>
                </a:lnTo>
                <a:lnTo>
                  <a:pt x="771896" y="2980707"/>
                </a:lnTo>
                <a:lnTo>
                  <a:pt x="700644" y="2861954"/>
                </a:lnTo>
                <a:lnTo>
                  <a:pt x="95002" y="3123211"/>
                </a:lnTo>
                <a:lnTo>
                  <a:pt x="0" y="2850078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 w="25400">
            <a:solidFill>
              <a:srgbClr val="92D050">
                <a:alpha val="67000"/>
              </a:srgbClr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994" tIns="26497" rIns="52994" bIns="264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44"/>
          </a:p>
        </p:txBody>
      </p:sp>
      <p:sp>
        <p:nvSpPr>
          <p:cNvPr id="4" name="TextBox 3"/>
          <p:cNvSpPr txBox="1"/>
          <p:nvPr/>
        </p:nvSpPr>
        <p:spPr>
          <a:xfrm>
            <a:off x="6320820" y="574291"/>
            <a:ext cx="150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rgbClr val="414141"/>
                </a:solidFill>
              </a:rPr>
              <a:t>THEN</a:t>
            </a:r>
            <a:endParaRPr lang="en-US" sz="3200" b="1" spc="300" dirty="0">
              <a:solidFill>
                <a:srgbClr val="41414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5647" y="5190656"/>
            <a:ext cx="150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spc="300" dirty="0" smtClean="0">
                <a:solidFill>
                  <a:srgbClr val="414141"/>
                </a:solidFill>
              </a:rPr>
              <a:t>NOW</a:t>
            </a:r>
            <a:endParaRPr lang="en-US" sz="3200" b="1" spc="300" dirty="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build="p"/>
      <p:bldP spid="24" grpId="0" build="p"/>
      <p:bldP spid="29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954" y="5747879"/>
            <a:ext cx="3602063" cy="1613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346" t="30669" r="14846" b="5390"/>
          <a:stretch/>
        </p:blipFill>
        <p:spPr>
          <a:xfrm>
            <a:off x="2215898" y="5102413"/>
            <a:ext cx="1921388" cy="12909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524" y="3566193"/>
            <a:ext cx="2788061" cy="1933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93" y="3566193"/>
            <a:ext cx="1856743" cy="21541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534" y="1289869"/>
            <a:ext cx="1321904" cy="12213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997" y="1326501"/>
            <a:ext cx="2939368" cy="17026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8014" r="12695"/>
          <a:stretch/>
        </p:blipFill>
        <p:spPr>
          <a:xfrm>
            <a:off x="4435340" y="4913087"/>
            <a:ext cx="1352212" cy="1614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1" y="4679426"/>
            <a:ext cx="1356555" cy="1875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"/>
          <a:stretch/>
        </p:blipFill>
        <p:spPr>
          <a:xfrm>
            <a:off x="255493" y="228953"/>
            <a:ext cx="5841227" cy="3551255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8713694" y="400091"/>
            <a:ext cx="3685961" cy="400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>
                <a:solidFill>
                  <a:schemeClr val="tx2"/>
                </a:solidFill>
              </a:rPr>
              <a:t>21ST CENTURY LEARNING</a:t>
            </a:r>
          </a:p>
        </p:txBody>
      </p:sp>
    </p:spTree>
    <p:extLst>
      <p:ext uri="{BB962C8B-B14F-4D97-AF65-F5344CB8AC3E}">
        <p14:creationId xmlns:p14="http://schemas.microsoft.com/office/powerpoint/2010/main" val="27679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255" y="5117499"/>
            <a:ext cx="9791918" cy="1064778"/>
          </a:xfrm>
        </p:spPr>
        <p:txBody>
          <a:bodyPr>
            <a:noAutofit/>
          </a:bodyPr>
          <a:lstStyle/>
          <a:p>
            <a:r>
              <a:rPr lang="en-US" dirty="0" smtClean="0"/>
              <a:t>  DEMOGRAPHIC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65" y="1071836"/>
            <a:ext cx="6078969" cy="4015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05" y="1071836"/>
            <a:ext cx="5217857" cy="4055446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7820660" y="421511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DEMOGRAPHIC ANALYSIS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308388" y="5284136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County Population Trend</a:t>
            </a:r>
            <a:endParaRPr lang="en-US" sz="1800" spc="265" dirty="0">
              <a:solidFill>
                <a:schemeClr val="bg1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7820660" y="5321080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County Population Projections</a:t>
            </a:r>
            <a:endParaRPr lang="en-US" sz="1800" spc="265" dirty="0">
              <a:solidFill>
                <a:schemeClr val="bg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7913093" y="5087008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spc="265" dirty="0" smtClean="0">
                <a:solidFill>
                  <a:schemeClr val="bg1"/>
                </a:solidFill>
              </a:rPr>
              <a:t>Source:  Penn State Data Center</a:t>
            </a:r>
            <a:endParaRPr lang="en-US" sz="1050" spc="26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346" y="987753"/>
            <a:ext cx="5904188" cy="4213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1" y="989106"/>
            <a:ext cx="5304318" cy="4212027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7820660" y="421511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tx2"/>
                </a:solidFill>
              </a:rPr>
              <a:t>DEMOGRAPHIC ANALYSIS</a:t>
            </a:r>
            <a:endParaRPr lang="en-US" sz="1800" spc="265" dirty="0">
              <a:solidFill>
                <a:schemeClr val="tx2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378555" y="5314077"/>
            <a:ext cx="4545874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District Population Trend</a:t>
            </a:r>
            <a:endParaRPr lang="en-US" sz="1800" spc="265" dirty="0">
              <a:solidFill>
                <a:schemeClr val="bg1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462346" y="5314077"/>
            <a:ext cx="5904188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spc="265" dirty="0" smtClean="0">
                <a:solidFill>
                  <a:schemeClr val="bg1"/>
                </a:solidFill>
              </a:rPr>
              <a:t>Students as a percentage of local population</a:t>
            </a:r>
            <a:endParaRPr lang="en-US" sz="1800" spc="26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2D62"/>
      </a:dk1>
      <a:lt1>
        <a:srgbClr val="FFFFFF"/>
      </a:lt1>
      <a:dk2>
        <a:srgbClr val="82217F"/>
      </a:dk2>
      <a:lt2>
        <a:srgbClr val="E36F1E"/>
      </a:lt2>
      <a:accent1>
        <a:srgbClr val="6CA410"/>
      </a:accent1>
      <a:accent2>
        <a:srgbClr val="82217F"/>
      </a:accent2>
      <a:accent3>
        <a:srgbClr val="002D62"/>
      </a:accent3>
      <a:accent4>
        <a:srgbClr val="0070C0"/>
      </a:accent4>
      <a:accent5>
        <a:srgbClr val="11B7CD"/>
      </a:accent5>
      <a:accent6>
        <a:srgbClr val="EA9358"/>
      </a:accent6>
      <a:hlink>
        <a:srgbClr val="67AABF"/>
      </a:hlink>
      <a:folHlink>
        <a:srgbClr val="ABAF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D82D25-7625-4F67-8C7E-E8C0C36B7635}">
  <we:reference id="wa104381063" version="1.0.0.0" store="en-US" storeType="OMEX"/>
  <we:alternateReferences>
    <we:reference id="wa104381063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9641</TotalTime>
  <Words>803</Words>
  <Application>Microsoft Office PowerPoint</Application>
  <PresentationFormat>Custom</PresentationFormat>
  <Paragraphs>178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Batang</vt:lpstr>
      <vt:lpstr>Calibri</vt:lpstr>
      <vt:lpstr>Futura Lt BT</vt:lpstr>
      <vt:lpstr>ヒラギノ角ゴ Pro W3</vt:lpstr>
      <vt:lpstr>Custom Design</vt:lpstr>
      <vt:lpstr>PowerPoint Presentation</vt:lpstr>
      <vt:lpstr>PowerPoint Presentation</vt:lpstr>
      <vt:lpstr>  21st CENTURY EDUCATIONAL FACILITY DESIGN</vt:lpstr>
      <vt:lpstr>PowerPoint Presentation</vt:lpstr>
      <vt:lpstr>PowerPoint Presentation</vt:lpstr>
      <vt:lpstr>PowerPoint Presentation</vt:lpstr>
      <vt:lpstr>  DEMOGRAPHIC ANALYSIS</vt:lpstr>
      <vt:lpstr>PowerPoint Presentation</vt:lpstr>
      <vt:lpstr>PowerPoint Presentation</vt:lpstr>
      <vt:lpstr>PowerPoint Presentation</vt:lpstr>
      <vt:lpstr>BENCHMARK ANALYSIS</vt:lpstr>
      <vt:lpstr>PowerPoint Presentation</vt:lpstr>
      <vt:lpstr>PowerPoint Presentation</vt:lpstr>
      <vt:lpstr>PowerPoint Presentation</vt:lpstr>
      <vt:lpstr>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CRA Architects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Davis</dc:creator>
  <cp:lastModifiedBy>Jill Wenrich</cp:lastModifiedBy>
  <cp:revision>464</cp:revision>
  <cp:lastPrinted>2018-01-31T19:54:15Z</cp:lastPrinted>
  <dcterms:created xsi:type="dcterms:W3CDTF">2017-01-26T21:34:17Z</dcterms:created>
  <dcterms:modified xsi:type="dcterms:W3CDTF">2018-04-09T14:54:27Z</dcterms:modified>
</cp:coreProperties>
</file>